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5" d="100"/>
          <a:sy n="65" d="100"/>
        </p:scale>
        <p:origin x="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82225D-C576-4EA4-6BDB-A5D21DF581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FBF87A3-5D10-6B19-4D48-C3D0BE7995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907388-F8C7-69FC-07A0-7068A6F3D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271C-8418-4474-971E-603756684BD7}" type="datetimeFigureOut">
              <a:rPr lang="es-CO" smtClean="0"/>
              <a:t>12/09/2025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A0F313-A1EB-E42F-8F6A-F823D6810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D97912-95AA-8EC4-B3A3-96E84048D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D892-632B-4361-BF4C-994B8659544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688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9D882A-F281-375E-5193-224A6EFDD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588E7FF-B695-1A49-3ED9-B62855E2F4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6AC52A-92BF-71B2-1355-488806F76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271C-8418-4474-971E-603756684BD7}" type="datetimeFigureOut">
              <a:rPr lang="es-CO" smtClean="0"/>
              <a:t>12/09/2025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31BE42-7360-651B-5AF4-B9C342EE0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99A4DE-E310-9B16-40EE-033C69683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D892-632B-4361-BF4C-994B8659544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7081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FDBAE1F-14EC-7E70-13BD-5F3BE3C9AF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425ACC0-56EF-E859-C925-32D7CA6437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E5E875-AFBE-0703-3648-1C254F4D1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271C-8418-4474-971E-603756684BD7}" type="datetimeFigureOut">
              <a:rPr lang="es-CO" smtClean="0"/>
              <a:t>12/09/2025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2D807B-D816-2D19-B851-38A7570A1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911C35-85E5-2DF4-955F-C5632FAE1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D892-632B-4361-BF4C-994B8659544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52610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C2AB62-1D97-AEDA-0F79-BDA2ED8B2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C8C144-5FC9-8B3E-B251-EACD05873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CEAF42-652C-2FB8-0288-1CAD14796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271C-8418-4474-971E-603756684BD7}" type="datetimeFigureOut">
              <a:rPr lang="es-CO" smtClean="0"/>
              <a:t>12/09/2025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352949-9245-09AA-7EED-15637219A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82AE4C-8B23-F1B6-2E29-237BCBC56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D892-632B-4361-BF4C-994B8659544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10925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F7A741-8154-D56E-01A9-C2691A455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BC03806-6AD1-0BBD-2508-E39681B36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1D0625-635B-BFAD-0B63-89BF43E7A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271C-8418-4474-971E-603756684BD7}" type="datetimeFigureOut">
              <a:rPr lang="es-CO" smtClean="0"/>
              <a:t>12/09/2025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14D46C-956E-DBEB-9E38-EEBCA0308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E06EDD-F49D-70D3-148B-840094C58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D892-632B-4361-BF4C-994B8659544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16999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2C2185-8697-D4A9-74B9-6A71AF12D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395678-3784-19FF-E568-F6E8C57695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EDBFF5D-8236-978A-6D20-949C440AFC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B4D2239-910F-538F-941F-531893DFF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271C-8418-4474-971E-603756684BD7}" type="datetimeFigureOut">
              <a:rPr lang="es-CO" smtClean="0"/>
              <a:t>12/09/2025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84B75D-09E3-277F-465B-AA08FD19F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0BB5F27-1BC0-8605-AECD-B519FD754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D892-632B-4361-BF4C-994B8659544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0488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9284C5-B2F8-FB62-9C90-CA13B61F7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D178685-25E3-7546-BBDB-1D794D951F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112E07A-0E5C-DB4E-C1A9-7C9D35A54F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7755621-098F-8E52-9B66-0FB5864AC6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29212F5-2B27-E19A-E84E-4C159E1EAB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B04EEB6-1128-AEDD-7654-A6964E3BE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271C-8418-4474-971E-603756684BD7}" type="datetimeFigureOut">
              <a:rPr lang="es-CO" smtClean="0"/>
              <a:t>12/09/2025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7923BDD-E803-1002-2B57-3AD2BE851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B93D6AD-5662-3155-F7E9-BCED49B52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D892-632B-4361-BF4C-994B8659544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9744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76F125-8C29-258E-7EF9-CBC2AC62C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E0BB6A6-17F8-7E21-C3FF-9A65A157C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271C-8418-4474-971E-603756684BD7}" type="datetimeFigureOut">
              <a:rPr lang="es-CO" smtClean="0"/>
              <a:t>12/09/2025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4409A0A-3926-EAB8-0A3C-EC71EF944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97CBF9E-11B4-276F-EE43-9F4445AA5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D892-632B-4361-BF4C-994B8659544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01750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549451E-B658-F0FD-DEBA-BEABBE9BA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271C-8418-4474-971E-603756684BD7}" type="datetimeFigureOut">
              <a:rPr lang="es-CO" smtClean="0"/>
              <a:t>12/09/2025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D8EF099-A82E-F322-7039-61BAB98E3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9B00E11-1A91-C196-5AAA-71F4009FD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D892-632B-4361-BF4C-994B8659544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0678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FB2F93-D017-C3CC-B20F-516CD7B01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E77716-A3DE-4039-D60B-39E41C10F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7939C41-A4DC-EA23-BA74-2716EEF51F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D581190-71E2-A7F8-4D9C-6CFA2AABC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271C-8418-4474-971E-603756684BD7}" type="datetimeFigureOut">
              <a:rPr lang="es-CO" smtClean="0"/>
              <a:t>12/09/2025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572836F-9831-31BE-3DD5-A2AE3373E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2B0466F-BC86-6A63-FA6A-52B12D9EB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D892-632B-4361-BF4C-994B8659544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7818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BB3D91-6505-747B-4274-DC2378FE1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B794BF1-DC95-7283-FB18-A149004F19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41B484A-DE57-A47A-8EDA-61160F9C22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A60385-92C9-2F61-1AE3-93CC03DBF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271C-8418-4474-971E-603756684BD7}" type="datetimeFigureOut">
              <a:rPr lang="es-CO" smtClean="0"/>
              <a:t>12/09/2025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91621CB-14EA-9164-2286-98AEBF41F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CF5D0ED-8828-8D1A-E82D-619E70318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D892-632B-4361-BF4C-994B8659544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74866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B93AF60-6902-CF16-7A2C-E3F8EF72B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2DAAC3-2FD4-6D11-D6F2-96A317E20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E2B22B-A7BC-2D99-97EB-00CDB45D3E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9271C-8418-4474-971E-603756684BD7}" type="datetimeFigureOut">
              <a:rPr lang="es-CO" smtClean="0"/>
              <a:t>12/09/2025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B3F42E-B3FE-A6CB-B78B-B5BFC3F304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82D4C7-4CC4-1BAF-D25B-256FF57DAB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0D892-632B-4361-BF4C-994B8659544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38974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hemical Reactions - GeeksforGeeks">
            <a:extLst>
              <a:ext uri="{FF2B5EF4-FFF2-40B4-BE49-F238E27FC236}">
                <a16:creationId xmlns:a16="http://schemas.microsoft.com/office/drawing/2014/main" id="{011EF16C-D2F7-973E-9DE1-3A7FB78C0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866309"/>
            <a:ext cx="10905066" cy="512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014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2F0232-4223-0B83-0CD3-92E4D7FCA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Endothermic reactions</a:t>
            </a:r>
            <a:r>
              <a:rPr lang="en-US" dirty="0"/>
              <a:t> absorb energy. A common example is photosynthesis in plants, where energy from sunlight is taken in to make food.</a:t>
            </a:r>
            <a:endParaRPr lang="es-CO" dirty="0"/>
          </a:p>
        </p:txBody>
      </p:sp>
      <p:pic>
        <p:nvPicPr>
          <p:cNvPr id="6146" name="Picture 2" descr="How are Endothermic and Exothermic Reactions Different?">
            <a:extLst>
              <a:ext uri="{FF2B5EF4-FFF2-40B4-BE49-F238E27FC236}">
                <a16:creationId xmlns:a16="http://schemas.microsoft.com/office/drawing/2014/main" id="{9318235E-A8C8-0C62-287C-249BF902A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2535955"/>
            <a:ext cx="6667500" cy="376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534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xothermic and Endothermic Reactions | AQA C5 | revisechemistry.uk">
            <a:extLst>
              <a:ext uri="{FF2B5EF4-FFF2-40B4-BE49-F238E27FC236}">
                <a16:creationId xmlns:a16="http://schemas.microsoft.com/office/drawing/2014/main" id="{4CD50FB5-AC04-C60B-D574-02D0A44D2A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1955" y="643466"/>
            <a:ext cx="7428089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039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33A327-3A8C-A294-155D-2029AAD3F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2499"/>
            <a:ext cx="10515600" cy="5224464"/>
          </a:xfrm>
        </p:spPr>
        <p:txBody>
          <a:bodyPr/>
          <a:lstStyle/>
          <a:p>
            <a:pPr marL="0" indent="0">
              <a:buNone/>
            </a:pPr>
            <a:r>
              <a:rPr lang="en-US" b="1" i="0" dirty="0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A chemical reaction</a:t>
            </a:r>
            <a:r>
              <a:rPr lang="en-US" b="0" i="0" dirty="0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 is a process in which one or more substances, the reactants, are converted to one or more different substances, the products. </a:t>
            </a:r>
            <a:endParaRPr lang="es-CO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4C7EEF0-9067-C97F-59FC-301D26339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38" y="3429000"/>
            <a:ext cx="568183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11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at Is a Chemical Equation? Definition and Examples">
            <a:extLst>
              <a:ext uri="{FF2B5EF4-FFF2-40B4-BE49-F238E27FC236}">
                <a16:creationId xmlns:a16="http://schemas.microsoft.com/office/drawing/2014/main" id="{A02C2361-69FE-2973-930E-AFD46B62F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673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hemical Reactions &amp; Reaction Types - Science">
            <a:extLst>
              <a:ext uri="{FF2B5EF4-FFF2-40B4-BE49-F238E27FC236}">
                <a16:creationId xmlns:a16="http://schemas.microsoft.com/office/drawing/2014/main" id="{AE57A9E9-2726-A83A-7639-14BA44746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714" y="0"/>
            <a:ext cx="9328572" cy="674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011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054EDC-08E1-5F3F-C774-58CD701BD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83107"/>
          </a:xfrm>
        </p:spPr>
        <p:txBody>
          <a:bodyPr>
            <a:normAutofit/>
          </a:bodyPr>
          <a:lstStyle/>
          <a:p>
            <a:r>
              <a:rPr lang="en-US" dirty="0"/>
              <a:t>In a chemical reaction atoms rearrange, bonds are broken and formed, and something new is created.</a:t>
            </a:r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D054E17-0C99-DAA9-A5A1-95D05170B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758" y="2704999"/>
            <a:ext cx="6868484" cy="144800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B30FCE2-4389-205D-9CC7-F1C72DA5C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0337" y="4598014"/>
            <a:ext cx="6839905" cy="146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136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8980AC-2FFB-AD54-2F2E-B0556647E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1E5AC4-A683-6402-B9A5-76B10BDD7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6E8563E-3406-C519-A196-8649FF97D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711" y="2112705"/>
            <a:ext cx="9420578" cy="287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699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492FE-D73D-6F4A-9996-A3667E53B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0E7B33-95D8-DAAE-E6D7-9821434F8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1026" name="Picture 2" descr="Examples of Chemical Reactions in Everyday Life">
            <a:extLst>
              <a:ext uri="{FF2B5EF4-FFF2-40B4-BE49-F238E27FC236}">
                <a16:creationId xmlns:a16="http://schemas.microsoft.com/office/drawing/2014/main" id="{086F0ED1-E0B3-3126-E21B-09EF8A09D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1969"/>
            <a:ext cx="9753600" cy="650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858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40F1D00-D93B-885D-FE88-0A8508D75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One important way to classify chemical reactions is by the energy they absorb or release.</a:t>
            </a:r>
          </a:p>
        </p:txBody>
      </p:sp>
      <p:pic>
        <p:nvPicPr>
          <p:cNvPr id="3074" name="Picture 2" descr="Exothermic vs Endothermic Chemical Reactions">
            <a:extLst>
              <a:ext uri="{FF2B5EF4-FFF2-40B4-BE49-F238E27FC236}">
                <a16:creationId xmlns:a16="http://schemas.microsoft.com/office/drawing/2014/main" id="{D0015D3E-4AC6-0192-1657-B288622EF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8649" y="1845426"/>
            <a:ext cx="7911649" cy="445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346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1DB7D6-DC00-601B-FF0A-2847051A6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43546"/>
          </a:xfrm>
        </p:spPr>
        <p:txBody>
          <a:bodyPr>
            <a:normAutofit/>
          </a:bodyPr>
          <a:lstStyle/>
          <a:p>
            <a:r>
              <a:rPr lang="en-US" b="1"/>
              <a:t>Exothermic reactions</a:t>
            </a:r>
            <a:r>
              <a:rPr lang="en-US"/>
              <a:t> give off energy, often in the form of heat or light. Burning wood, for example, releases heat and light into the surroundings</a:t>
            </a:r>
            <a:endParaRPr lang="es-CO" dirty="0"/>
          </a:p>
        </p:txBody>
      </p:sp>
      <p:pic>
        <p:nvPicPr>
          <p:cNvPr id="4098" name="Picture 2" descr="Example of exothermic">
            <a:extLst>
              <a:ext uri="{FF2B5EF4-FFF2-40B4-BE49-F238E27FC236}">
                <a16:creationId xmlns:a16="http://schemas.microsoft.com/office/drawing/2014/main" id="{E50C0A29-362C-71E8-FD47-944FFA040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716" y="2690659"/>
            <a:ext cx="6162368" cy="346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3515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115</Words>
  <Application>Microsoft Office PowerPoint</Application>
  <PresentationFormat>Panorámica</PresentationFormat>
  <Paragraphs>5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Georgia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In a chemical reaction atoms rearrange, bonds are broken and formed, and something new is created.</vt:lpstr>
      <vt:lpstr>Presentación de PowerPoint</vt:lpstr>
      <vt:lpstr>Presentación de PowerPoint</vt:lpstr>
      <vt:lpstr>One important way to classify chemical reactions is by the energy they absorb or release.</vt:lpstr>
      <vt:lpstr>Exothermic reactions give off energy, often in the form of heat or light. Burning wood, for example, releases heat and light into the surroundings</vt:lpstr>
      <vt:lpstr>Endothermic reactions absorb energy. A common example is photosynthesis in plants, where energy from sunlight is taken in to make food.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Reactions  with  acids</dc:title>
  <dc:creator>Lina Marcela</dc:creator>
  <cp:lastModifiedBy>Lina Marcela Mafla Orozco</cp:lastModifiedBy>
  <cp:revision>8</cp:revision>
  <dcterms:created xsi:type="dcterms:W3CDTF">2022-09-20T13:52:21Z</dcterms:created>
  <dcterms:modified xsi:type="dcterms:W3CDTF">2025-09-12T19:54:12Z</dcterms:modified>
</cp:coreProperties>
</file>