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8" r:id="rId4"/>
    <p:sldId id="290" r:id="rId5"/>
    <p:sldId id="291" r:id="rId6"/>
    <p:sldId id="292" r:id="rId7"/>
    <p:sldId id="293" r:id="rId8"/>
    <p:sldId id="266" r:id="rId9"/>
    <p:sldId id="294" r:id="rId10"/>
    <p:sldId id="295" r:id="rId11"/>
    <p:sldId id="260" r:id="rId12"/>
    <p:sldId id="287" r:id="rId13"/>
    <p:sldId id="297" r:id="rId14"/>
    <p:sldId id="298" r:id="rId15"/>
    <p:sldId id="262" r:id="rId1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9290" autoAdjust="0"/>
  </p:normalViewPr>
  <p:slideViewPr>
    <p:cSldViewPr>
      <p:cViewPr varScale="1">
        <p:scale>
          <a:sx n="65" d="100"/>
          <a:sy n="65" d="100"/>
        </p:scale>
        <p:origin x="15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E0C4C1B-4261-4D7B-B87E-2BC5177EAA55}" type="datetimeFigureOut">
              <a:rPr lang="es-CO" smtClean="0"/>
              <a:t>11/08/2025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A1E4138-F0A4-4014-84A2-47490F06456E}" type="slidenum">
              <a:rPr lang="es-CO" smtClean="0"/>
              <a:t>‹Nº›</a:t>
            </a:fld>
            <a:endParaRPr lang="es-CO"/>
          </a:p>
        </p:txBody>
      </p:sp>
    </p:spTree>
    <p:extLst>
      <p:ext uri="{BB962C8B-B14F-4D97-AF65-F5344CB8AC3E}">
        <p14:creationId xmlns:p14="http://schemas.microsoft.com/office/powerpoint/2010/main" val="190245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E0C4C1B-4261-4D7B-B87E-2BC5177EAA55}" type="datetimeFigureOut">
              <a:rPr lang="es-CO" smtClean="0"/>
              <a:t>11/08/2025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A1E4138-F0A4-4014-84A2-47490F06456E}" type="slidenum">
              <a:rPr lang="es-CO" smtClean="0"/>
              <a:t>‹Nº›</a:t>
            </a:fld>
            <a:endParaRPr lang="es-CO"/>
          </a:p>
        </p:txBody>
      </p:sp>
    </p:spTree>
    <p:extLst>
      <p:ext uri="{BB962C8B-B14F-4D97-AF65-F5344CB8AC3E}">
        <p14:creationId xmlns:p14="http://schemas.microsoft.com/office/powerpoint/2010/main" val="203491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E0C4C1B-4261-4D7B-B87E-2BC5177EAA55}" type="datetimeFigureOut">
              <a:rPr lang="es-CO" smtClean="0"/>
              <a:t>11/08/2025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A1E4138-F0A4-4014-84A2-47490F06456E}" type="slidenum">
              <a:rPr lang="es-CO" smtClean="0"/>
              <a:t>‹Nº›</a:t>
            </a:fld>
            <a:endParaRPr lang="es-CO"/>
          </a:p>
        </p:txBody>
      </p:sp>
    </p:spTree>
    <p:extLst>
      <p:ext uri="{BB962C8B-B14F-4D97-AF65-F5344CB8AC3E}">
        <p14:creationId xmlns:p14="http://schemas.microsoft.com/office/powerpoint/2010/main" val="234183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E0C4C1B-4261-4D7B-B87E-2BC5177EAA55}" type="datetimeFigureOut">
              <a:rPr lang="es-CO" smtClean="0"/>
              <a:t>11/08/2025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A1E4138-F0A4-4014-84A2-47490F06456E}" type="slidenum">
              <a:rPr lang="es-CO" smtClean="0"/>
              <a:t>‹Nº›</a:t>
            </a:fld>
            <a:endParaRPr lang="es-CO"/>
          </a:p>
        </p:txBody>
      </p:sp>
    </p:spTree>
    <p:extLst>
      <p:ext uri="{BB962C8B-B14F-4D97-AF65-F5344CB8AC3E}">
        <p14:creationId xmlns:p14="http://schemas.microsoft.com/office/powerpoint/2010/main" val="75210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E0C4C1B-4261-4D7B-B87E-2BC5177EAA55}" type="datetimeFigureOut">
              <a:rPr lang="es-CO" smtClean="0"/>
              <a:t>11/08/2025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A1E4138-F0A4-4014-84A2-47490F06456E}" type="slidenum">
              <a:rPr lang="es-CO" smtClean="0"/>
              <a:t>‹Nº›</a:t>
            </a:fld>
            <a:endParaRPr lang="es-CO"/>
          </a:p>
        </p:txBody>
      </p:sp>
    </p:spTree>
    <p:extLst>
      <p:ext uri="{BB962C8B-B14F-4D97-AF65-F5344CB8AC3E}">
        <p14:creationId xmlns:p14="http://schemas.microsoft.com/office/powerpoint/2010/main" val="185399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E0C4C1B-4261-4D7B-B87E-2BC5177EAA55}" type="datetimeFigureOut">
              <a:rPr lang="es-CO" smtClean="0"/>
              <a:t>11/08/2025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A1E4138-F0A4-4014-84A2-47490F06456E}" type="slidenum">
              <a:rPr lang="es-CO" smtClean="0"/>
              <a:t>‹Nº›</a:t>
            </a:fld>
            <a:endParaRPr lang="es-CO"/>
          </a:p>
        </p:txBody>
      </p:sp>
    </p:spTree>
    <p:extLst>
      <p:ext uri="{BB962C8B-B14F-4D97-AF65-F5344CB8AC3E}">
        <p14:creationId xmlns:p14="http://schemas.microsoft.com/office/powerpoint/2010/main" val="348040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E0C4C1B-4261-4D7B-B87E-2BC5177EAA55}" type="datetimeFigureOut">
              <a:rPr lang="es-CO" smtClean="0"/>
              <a:t>11/08/2025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6A1E4138-F0A4-4014-84A2-47490F06456E}" type="slidenum">
              <a:rPr lang="es-CO" smtClean="0"/>
              <a:t>‹Nº›</a:t>
            </a:fld>
            <a:endParaRPr lang="es-CO"/>
          </a:p>
        </p:txBody>
      </p:sp>
    </p:spTree>
    <p:extLst>
      <p:ext uri="{BB962C8B-B14F-4D97-AF65-F5344CB8AC3E}">
        <p14:creationId xmlns:p14="http://schemas.microsoft.com/office/powerpoint/2010/main" val="332744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E0C4C1B-4261-4D7B-B87E-2BC5177EAA55}" type="datetimeFigureOut">
              <a:rPr lang="es-CO" smtClean="0"/>
              <a:t>11/08/2025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6A1E4138-F0A4-4014-84A2-47490F06456E}" type="slidenum">
              <a:rPr lang="es-CO" smtClean="0"/>
              <a:t>‹Nº›</a:t>
            </a:fld>
            <a:endParaRPr lang="es-CO"/>
          </a:p>
        </p:txBody>
      </p:sp>
    </p:spTree>
    <p:extLst>
      <p:ext uri="{BB962C8B-B14F-4D97-AF65-F5344CB8AC3E}">
        <p14:creationId xmlns:p14="http://schemas.microsoft.com/office/powerpoint/2010/main" val="44236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0C4C1B-4261-4D7B-B87E-2BC5177EAA55}" type="datetimeFigureOut">
              <a:rPr lang="es-CO" smtClean="0"/>
              <a:t>11/08/2025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6A1E4138-F0A4-4014-84A2-47490F06456E}" type="slidenum">
              <a:rPr lang="es-CO" smtClean="0"/>
              <a:t>‹Nº›</a:t>
            </a:fld>
            <a:endParaRPr lang="es-CO"/>
          </a:p>
        </p:txBody>
      </p:sp>
    </p:spTree>
    <p:extLst>
      <p:ext uri="{BB962C8B-B14F-4D97-AF65-F5344CB8AC3E}">
        <p14:creationId xmlns:p14="http://schemas.microsoft.com/office/powerpoint/2010/main" val="353515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E0C4C1B-4261-4D7B-B87E-2BC5177EAA55}" type="datetimeFigureOut">
              <a:rPr lang="es-CO" smtClean="0"/>
              <a:t>11/08/2025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A1E4138-F0A4-4014-84A2-47490F06456E}" type="slidenum">
              <a:rPr lang="es-CO" smtClean="0"/>
              <a:t>‹Nº›</a:t>
            </a:fld>
            <a:endParaRPr lang="es-CO"/>
          </a:p>
        </p:txBody>
      </p:sp>
    </p:spTree>
    <p:extLst>
      <p:ext uri="{BB962C8B-B14F-4D97-AF65-F5344CB8AC3E}">
        <p14:creationId xmlns:p14="http://schemas.microsoft.com/office/powerpoint/2010/main" val="190629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E0C4C1B-4261-4D7B-B87E-2BC5177EAA55}" type="datetimeFigureOut">
              <a:rPr lang="es-CO" smtClean="0"/>
              <a:t>11/08/2025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A1E4138-F0A4-4014-84A2-47490F06456E}" type="slidenum">
              <a:rPr lang="es-CO" smtClean="0"/>
              <a:t>‹Nº›</a:t>
            </a:fld>
            <a:endParaRPr lang="es-CO"/>
          </a:p>
        </p:txBody>
      </p:sp>
    </p:spTree>
    <p:extLst>
      <p:ext uri="{BB962C8B-B14F-4D97-AF65-F5344CB8AC3E}">
        <p14:creationId xmlns:p14="http://schemas.microsoft.com/office/powerpoint/2010/main" val="421257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C4C1B-4261-4D7B-B87E-2BC5177EAA55}" type="datetimeFigureOut">
              <a:rPr lang="es-CO" smtClean="0"/>
              <a:t>11/08/2025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E4138-F0A4-4014-84A2-47490F06456E}" type="slidenum">
              <a:rPr lang="es-CO" smtClean="0"/>
              <a:t>‹Nº›</a:t>
            </a:fld>
            <a:endParaRPr lang="es-CO"/>
          </a:p>
        </p:txBody>
      </p:sp>
    </p:spTree>
    <p:extLst>
      <p:ext uri="{BB962C8B-B14F-4D97-AF65-F5344CB8AC3E}">
        <p14:creationId xmlns:p14="http://schemas.microsoft.com/office/powerpoint/2010/main" val="55852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www.thoughtco.com/definition-of-neutron-in-chemistry-604578" TargetMode="External"/><Relationship Id="rId5" Type="http://schemas.openxmlformats.org/officeDocument/2006/relationships/hyperlink" Target="https://www.thoughtco.com/protons-and-neutrons-hold-atoms-together-603820" TargetMode="External"/><Relationship Id="rId4" Type="http://schemas.openxmlformats.org/officeDocument/2006/relationships/hyperlink" Target="https://www.thoughtco.com/what-is-an-atom-60381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rt of structure of a beryllium atom - Stock Image - A152/0034 - Science  Photo Library">
            <a:extLst>
              <a:ext uri="{FF2B5EF4-FFF2-40B4-BE49-F238E27FC236}">
                <a16:creationId xmlns:a16="http://schemas.microsoft.com/office/drawing/2014/main" id="{E5903C87-B31E-A546-3042-6A3D4D0E2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4236"/>
            <a:ext cx="9297667" cy="6961628"/>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259632" y="5157192"/>
            <a:ext cx="7750989" cy="2138463"/>
          </a:xfrm>
        </p:spPr>
        <p:txBody>
          <a:bodyPr/>
          <a:lstStyle/>
          <a:p>
            <a:pPr algn="r"/>
            <a:r>
              <a:rPr lang="es-CO" b="1" dirty="0">
                <a:solidFill>
                  <a:schemeClr val="bg1"/>
                </a:solidFill>
                <a:effectLst>
                  <a:outerShdw blurRad="38100" dist="38100" dir="2700000" algn="tl">
                    <a:srgbClr val="000000">
                      <a:alpha val="43137"/>
                    </a:srgbClr>
                  </a:outerShdw>
                </a:effectLst>
              </a:rPr>
              <a:t>EIGHTH GRADE</a:t>
            </a:r>
          </a:p>
          <a:p>
            <a:pPr algn="r"/>
            <a:r>
              <a:rPr lang="es-CO" b="1" dirty="0">
                <a:solidFill>
                  <a:schemeClr val="bg1"/>
                </a:solidFill>
                <a:effectLst>
                  <a:outerShdw blurRad="38100" dist="38100" dir="2700000" algn="tl">
                    <a:srgbClr val="000000">
                      <a:alpha val="43137"/>
                    </a:srgbClr>
                  </a:outerShdw>
                </a:effectLst>
              </a:rPr>
              <a:t>MARYMOUNT SCHOOL</a:t>
            </a:r>
          </a:p>
          <a:p>
            <a:pPr algn="r"/>
            <a:r>
              <a:rPr lang="es-CO" b="1" dirty="0">
                <a:solidFill>
                  <a:schemeClr val="bg1"/>
                </a:solidFill>
                <a:effectLst>
                  <a:outerShdw blurRad="38100" dist="38100" dir="2700000" algn="tl">
                    <a:srgbClr val="000000">
                      <a:alpha val="43137"/>
                    </a:srgbClr>
                  </a:outerShdw>
                </a:effectLst>
              </a:rPr>
              <a:t>2025</a:t>
            </a:r>
          </a:p>
          <a:p>
            <a:endParaRPr lang="es-CO" b="1" dirty="0">
              <a:solidFill>
                <a:schemeClr val="tx1">
                  <a:lumMod val="75000"/>
                  <a:lumOff val="25000"/>
                </a:schemeClr>
              </a:solidFill>
              <a:effectLst>
                <a:outerShdw blurRad="38100" dist="38100" dir="2700000" algn="tl">
                  <a:srgbClr val="000000">
                    <a:alpha val="43137"/>
                  </a:srgbClr>
                </a:outerShdw>
              </a:effectLst>
            </a:endParaRPr>
          </a:p>
        </p:txBody>
      </p:sp>
      <p:sp>
        <p:nvSpPr>
          <p:cNvPr id="2" name="1 Título"/>
          <p:cNvSpPr>
            <a:spLocks noGrp="1"/>
          </p:cNvSpPr>
          <p:nvPr>
            <p:ph type="ctrTitle"/>
          </p:nvPr>
        </p:nvSpPr>
        <p:spPr>
          <a:xfrm>
            <a:off x="25152" y="14077"/>
            <a:ext cx="8712968" cy="3126209"/>
          </a:xfrm>
        </p:spPr>
        <p:txBody>
          <a:bodyPr>
            <a:noAutofit/>
          </a:bodyPr>
          <a:lstStyle/>
          <a:p>
            <a:r>
              <a:rPr lang="es-CO" sz="8000" b="1" dirty="0" err="1">
                <a:solidFill>
                  <a:srgbClr val="FFFF00"/>
                </a:solidFill>
                <a:effectLst>
                  <a:outerShdw blurRad="38100" dist="38100" dir="2700000" algn="tl">
                    <a:srgbClr val="000000">
                      <a:alpha val="43137"/>
                    </a:srgbClr>
                  </a:outerShdw>
                </a:effectLst>
                <a:latin typeface="Berlin Sans FB Demi" pitchFamily="34" charset="0"/>
              </a:rPr>
              <a:t>What’s</a:t>
            </a:r>
            <a:r>
              <a:rPr lang="es-CO" sz="8000" b="1" dirty="0">
                <a:solidFill>
                  <a:srgbClr val="FFFF00"/>
                </a:solidFill>
                <a:effectLst>
                  <a:outerShdw blurRad="38100" dist="38100" dir="2700000" algn="tl">
                    <a:srgbClr val="000000">
                      <a:alpha val="43137"/>
                    </a:srgbClr>
                  </a:outerShdw>
                </a:effectLst>
                <a:latin typeface="Berlin Sans FB Demi" pitchFamily="34" charset="0"/>
              </a:rPr>
              <a:t> </a:t>
            </a:r>
            <a:r>
              <a:rPr lang="es-CO" sz="8000" b="1" dirty="0" err="1">
                <a:solidFill>
                  <a:srgbClr val="FFFF00"/>
                </a:solidFill>
                <a:effectLst>
                  <a:outerShdw blurRad="38100" dist="38100" dir="2700000" algn="tl">
                    <a:srgbClr val="000000">
                      <a:alpha val="43137"/>
                    </a:srgbClr>
                  </a:outerShdw>
                </a:effectLst>
                <a:latin typeface="Berlin Sans FB Demi" pitchFamily="34" charset="0"/>
              </a:rPr>
              <a:t>inside</a:t>
            </a:r>
            <a:r>
              <a:rPr lang="es-CO" sz="8000" b="1" dirty="0">
                <a:solidFill>
                  <a:srgbClr val="FFFF00"/>
                </a:solidFill>
                <a:effectLst>
                  <a:outerShdw blurRad="38100" dist="38100" dir="2700000" algn="tl">
                    <a:srgbClr val="000000">
                      <a:alpha val="43137"/>
                    </a:srgbClr>
                  </a:outerShdw>
                </a:effectLst>
                <a:latin typeface="Berlin Sans FB Demi" pitchFamily="34" charset="0"/>
              </a:rPr>
              <a:t> </a:t>
            </a:r>
            <a:r>
              <a:rPr lang="es-CO" sz="8000" b="1" dirty="0" err="1">
                <a:solidFill>
                  <a:srgbClr val="FFFF00"/>
                </a:solidFill>
                <a:effectLst>
                  <a:outerShdw blurRad="38100" dist="38100" dir="2700000" algn="tl">
                    <a:srgbClr val="000000">
                      <a:alpha val="43137"/>
                    </a:srgbClr>
                  </a:outerShdw>
                </a:effectLst>
                <a:latin typeface="Berlin Sans FB Demi" pitchFamily="34" charset="0"/>
              </a:rPr>
              <a:t>an</a:t>
            </a:r>
            <a:r>
              <a:rPr lang="es-CO" sz="8000" b="1" dirty="0">
                <a:solidFill>
                  <a:srgbClr val="FFFF00"/>
                </a:solidFill>
                <a:effectLst>
                  <a:outerShdw blurRad="38100" dist="38100" dir="2700000" algn="tl">
                    <a:srgbClr val="000000">
                      <a:alpha val="43137"/>
                    </a:srgbClr>
                  </a:outerShdw>
                </a:effectLst>
                <a:latin typeface="Berlin Sans FB Demi" pitchFamily="34" charset="0"/>
              </a:rPr>
              <a:t> </a:t>
            </a:r>
            <a:r>
              <a:rPr lang="es-CO" sz="8000" b="1" dirty="0" err="1">
                <a:solidFill>
                  <a:srgbClr val="FFFF00"/>
                </a:solidFill>
                <a:effectLst>
                  <a:outerShdw blurRad="38100" dist="38100" dir="2700000" algn="tl">
                    <a:srgbClr val="000000">
                      <a:alpha val="43137"/>
                    </a:srgbClr>
                  </a:outerShdw>
                </a:effectLst>
                <a:latin typeface="Berlin Sans FB Demi" pitchFamily="34" charset="0"/>
              </a:rPr>
              <a:t>atom</a:t>
            </a:r>
            <a:r>
              <a:rPr lang="es-CO" sz="8000" b="1" dirty="0">
                <a:solidFill>
                  <a:srgbClr val="FFFF00"/>
                </a:solidFill>
                <a:effectLst>
                  <a:outerShdw blurRad="38100" dist="38100" dir="2700000" algn="tl">
                    <a:srgbClr val="000000">
                      <a:alpha val="43137"/>
                    </a:srgbClr>
                  </a:outerShdw>
                </a:effectLst>
                <a:latin typeface="Berlin Sans FB Demi" pitchFamily="34" charset="0"/>
              </a:rPr>
              <a:t>?</a:t>
            </a:r>
          </a:p>
        </p:txBody>
      </p:sp>
    </p:spTree>
    <p:extLst>
      <p:ext uri="{BB962C8B-B14F-4D97-AF65-F5344CB8AC3E}">
        <p14:creationId xmlns:p14="http://schemas.microsoft.com/office/powerpoint/2010/main" val="106758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25D5544-BA61-0827-53D7-9696264D7129}"/>
              </a:ext>
            </a:extLst>
          </p:cNvPr>
          <p:cNvSpPr txBox="1"/>
          <p:nvPr/>
        </p:nvSpPr>
        <p:spPr>
          <a:xfrm>
            <a:off x="827584" y="548680"/>
            <a:ext cx="6552728" cy="2862322"/>
          </a:xfrm>
          <a:prstGeom prst="rect">
            <a:avLst/>
          </a:prstGeom>
          <a:noFill/>
        </p:spPr>
        <p:txBody>
          <a:bodyPr wrap="square">
            <a:spAutoFit/>
          </a:bodyPr>
          <a:lstStyle/>
          <a:p>
            <a:pPr algn="l" fontAlgn="base"/>
            <a:r>
              <a:rPr lang="en-US" sz="3600" b="1" i="0" dirty="0">
                <a:solidFill>
                  <a:srgbClr val="7A3830"/>
                </a:solidFill>
                <a:effectLst/>
                <a:latin typeface="SourceSansPro-bold"/>
              </a:rPr>
              <a:t>What is atomic mass? (A)</a:t>
            </a:r>
          </a:p>
          <a:p>
            <a:pPr algn="l" fontAlgn="base"/>
            <a:endParaRPr lang="en-US" sz="3600" b="1" i="0" dirty="0">
              <a:solidFill>
                <a:srgbClr val="7A3830"/>
              </a:solidFill>
              <a:effectLst/>
              <a:latin typeface="SourceSansPro-bold"/>
            </a:endParaRPr>
          </a:p>
          <a:p>
            <a:pPr algn="l" fontAlgn="base"/>
            <a:r>
              <a:rPr lang="en-US" sz="3600" b="0" i="0" dirty="0">
                <a:solidFill>
                  <a:srgbClr val="724E4E"/>
                </a:solidFill>
                <a:effectLst/>
                <a:latin typeface="SourceSansPro-Regular"/>
              </a:rPr>
              <a:t>It’s equivalent to the number of protons and neutrons in the atom.</a:t>
            </a:r>
          </a:p>
        </p:txBody>
      </p:sp>
      <p:sp>
        <p:nvSpPr>
          <p:cNvPr id="4" name="Rectángulo 3">
            <a:extLst>
              <a:ext uri="{FF2B5EF4-FFF2-40B4-BE49-F238E27FC236}">
                <a16:creationId xmlns:a16="http://schemas.microsoft.com/office/drawing/2014/main" id="{E14F9BFC-DC62-3103-76AE-883CD63DC195}"/>
              </a:ext>
            </a:extLst>
          </p:cNvPr>
          <p:cNvSpPr/>
          <p:nvPr/>
        </p:nvSpPr>
        <p:spPr>
          <a:xfrm>
            <a:off x="1352016" y="3965000"/>
            <a:ext cx="6439968" cy="1754326"/>
          </a:xfrm>
          <a:prstGeom prst="rect">
            <a:avLst/>
          </a:prstGeom>
          <a:noFill/>
        </p:spPr>
        <p:txBody>
          <a:bodyPr wrap="none" lIns="91440" tIns="45720" rIns="91440" bIns="45720">
            <a:spAutoFit/>
          </a:bodyPr>
          <a:lstStyle/>
          <a:p>
            <a:pPr algn="ctr"/>
            <a:r>
              <a:rPr lang="es-E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Atomic</a:t>
            </a: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s-E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mass</a:t>
            </a: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 =</a:t>
            </a:r>
          </a:p>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#Protons + #Neutrons</a:t>
            </a:r>
          </a:p>
        </p:txBody>
      </p:sp>
    </p:spTree>
    <p:extLst>
      <p:ext uri="{BB962C8B-B14F-4D97-AF65-F5344CB8AC3E}">
        <p14:creationId xmlns:p14="http://schemas.microsoft.com/office/powerpoint/2010/main" val="409602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oltwitterbackgrounds.com/wp-content/uploads/2011/10/Musback_Atoms_1920x1200_cool_twitter_backgrounds.jpg"/>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79512" y="116632"/>
            <a:ext cx="8784976" cy="6741368"/>
          </a:xfrm>
        </p:spPr>
        <p:txBody>
          <a:bodyPr/>
          <a:lstStyle/>
          <a:p>
            <a:endParaRPr lang="es-CO" dirty="0"/>
          </a:p>
          <a:p>
            <a:r>
              <a:rPr lang="es-CO" dirty="0" err="1"/>
              <a:t>Because</a:t>
            </a:r>
            <a:r>
              <a:rPr lang="es-CO" dirty="0"/>
              <a:t> </a:t>
            </a:r>
            <a:r>
              <a:rPr lang="es-CO" dirty="0" err="1"/>
              <a:t>the</a:t>
            </a:r>
            <a:r>
              <a:rPr lang="es-CO" dirty="0"/>
              <a:t> </a:t>
            </a:r>
            <a:r>
              <a:rPr lang="es-CO" dirty="0" err="1"/>
              <a:t>masses</a:t>
            </a:r>
            <a:r>
              <a:rPr lang="es-CO" dirty="0"/>
              <a:t> of </a:t>
            </a:r>
            <a:r>
              <a:rPr lang="es-CO" dirty="0" err="1"/>
              <a:t>particles</a:t>
            </a:r>
            <a:r>
              <a:rPr lang="es-CO" dirty="0"/>
              <a:t> in </a:t>
            </a:r>
            <a:r>
              <a:rPr lang="es-CO" dirty="0" err="1"/>
              <a:t>atoms</a:t>
            </a:r>
            <a:r>
              <a:rPr lang="es-CO" dirty="0"/>
              <a:t> are so </a:t>
            </a:r>
            <a:r>
              <a:rPr lang="es-CO" dirty="0" err="1"/>
              <a:t>small</a:t>
            </a:r>
            <a:r>
              <a:rPr lang="es-CO" dirty="0"/>
              <a:t>, </a:t>
            </a:r>
            <a:r>
              <a:rPr lang="es-CO" dirty="0" err="1"/>
              <a:t>they</a:t>
            </a:r>
            <a:r>
              <a:rPr lang="es-CO" dirty="0"/>
              <a:t> </a:t>
            </a:r>
            <a:r>
              <a:rPr lang="es-CO" dirty="0" err="1"/>
              <a:t>have</a:t>
            </a:r>
            <a:r>
              <a:rPr lang="es-CO" dirty="0"/>
              <a:t> </a:t>
            </a:r>
            <a:r>
              <a:rPr lang="es-CO" dirty="0" err="1"/>
              <a:t>their</a:t>
            </a:r>
            <a:r>
              <a:rPr lang="es-CO" dirty="0"/>
              <a:t> </a:t>
            </a:r>
            <a:r>
              <a:rPr lang="es-CO" dirty="0" err="1"/>
              <a:t>own</a:t>
            </a:r>
            <a:r>
              <a:rPr lang="es-CO" dirty="0"/>
              <a:t> </a:t>
            </a:r>
            <a:r>
              <a:rPr lang="es-CO" dirty="0" err="1"/>
              <a:t>unit</a:t>
            </a:r>
            <a:r>
              <a:rPr lang="es-CO" dirty="0"/>
              <a:t>.</a:t>
            </a:r>
          </a:p>
          <a:p>
            <a:endParaRPr lang="es-CO" dirty="0"/>
          </a:p>
          <a:p>
            <a:r>
              <a:rPr lang="es-CO" dirty="0" err="1"/>
              <a:t>The</a:t>
            </a:r>
            <a:r>
              <a:rPr lang="es-CO" dirty="0"/>
              <a:t> SI </a:t>
            </a:r>
            <a:r>
              <a:rPr lang="es-CO" dirty="0" err="1"/>
              <a:t>unit</a:t>
            </a:r>
            <a:r>
              <a:rPr lang="es-CO" dirty="0"/>
              <a:t> </a:t>
            </a:r>
            <a:r>
              <a:rPr lang="es-CO" dirty="0" err="1"/>
              <a:t>to</a:t>
            </a:r>
            <a:r>
              <a:rPr lang="es-CO" dirty="0"/>
              <a:t> </a:t>
            </a:r>
            <a:r>
              <a:rPr lang="es-CO" dirty="0" err="1"/>
              <a:t>express</a:t>
            </a:r>
            <a:r>
              <a:rPr lang="es-CO" dirty="0"/>
              <a:t> </a:t>
            </a:r>
            <a:r>
              <a:rPr lang="es-CO" dirty="0" err="1"/>
              <a:t>the</a:t>
            </a:r>
            <a:r>
              <a:rPr lang="es-CO" dirty="0"/>
              <a:t> </a:t>
            </a:r>
            <a:r>
              <a:rPr lang="es-CO" dirty="0" err="1"/>
              <a:t>masses</a:t>
            </a:r>
            <a:r>
              <a:rPr lang="es-CO" dirty="0"/>
              <a:t> of </a:t>
            </a:r>
            <a:r>
              <a:rPr lang="es-CO" dirty="0" err="1"/>
              <a:t>particles</a:t>
            </a:r>
            <a:r>
              <a:rPr lang="es-CO" dirty="0"/>
              <a:t> in </a:t>
            </a:r>
            <a:r>
              <a:rPr lang="es-CO" dirty="0" err="1"/>
              <a:t>atoms</a:t>
            </a:r>
            <a:r>
              <a:rPr lang="es-CO" dirty="0"/>
              <a:t> </a:t>
            </a:r>
            <a:r>
              <a:rPr lang="es-CO" dirty="0" err="1"/>
              <a:t>is</a:t>
            </a:r>
            <a:r>
              <a:rPr lang="es-CO" dirty="0"/>
              <a:t> </a:t>
            </a:r>
            <a:r>
              <a:rPr lang="es-CO" dirty="0" err="1"/>
              <a:t>the</a:t>
            </a:r>
            <a:r>
              <a:rPr lang="es-CO" dirty="0"/>
              <a:t> </a:t>
            </a:r>
            <a:r>
              <a:rPr lang="es-CO" b="1" i="1" dirty="0" err="1"/>
              <a:t>atomic</a:t>
            </a:r>
            <a:r>
              <a:rPr lang="es-CO" b="1" i="1" dirty="0"/>
              <a:t> </a:t>
            </a:r>
            <a:r>
              <a:rPr lang="es-CO" b="1" i="1" dirty="0" err="1"/>
              <a:t>mass</a:t>
            </a:r>
            <a:r>
              <a:rPr lang="es-CO" b="1" i="1" dirty="0"/>
              <a:t> </a:t>
            </a:r>
            <a:r>
              <a:rPr lang="es-CO" b="1" i="1" dirty="0" err="1"/>
              <a:t>unit</a:t>
            </a:r>
            <a:r>
              <a:rPr lang="es-CO" b="1" i="1" dirty="0"/>
              <a:t> (</a:t>
            </a:r>
            <a:r>
              <a:rPr lang="es-CO" b="1" i="1" dirty="0" err="1"/>
              <a:t>amu</a:t>
            </a:r>
            <a:r>
              <a:rPr lang="es-CO" b="1" i="1" dirty="0"/>
              <a:t>)</a:t>
            </a:r>
            <a:endParaRPr lang="es-CO" dirty="0"/>
          </a:p>
          <a:p>
            <a:endParaRPr lang="es-CO" dirty="0"/>
          </a:p>
          <a:p>
            <a:r>
              <a:rPr lang="es-CO" dirty="0" err="1"/>
              <a:t>Each</a:t>
            </a:r>
            <a:r>
              <a:rPr lang="es-CO" dirty="0"/>
              <a:t> </a:t>
            </a:r>
            <a:r>
              <a:rPr lang="es-CO" dirty="0" err="1"/>
              <a:t>proton</a:t>
            </a:r>
            <a:r>
              <a:rPr lang="es-CO" dirty="0"/>
              <a:t> has a </a:t>
            </a:r>
            <a:r>
              <a:rPr lang="es-CO" dirty="0" err="1"/>
              <a:t>mass</a:t>
            </a:r>
            <a:r>
              <a:rPr lang="es-CO" dirty="0"/>
              <a:t> of </a:t>
            </a:r>
            <a:r>
              <a:rPr lang="es-CO" dirty="0" err="1"/>
              <a:t>about</a:t>
            </a:r>
            <a:r>
              <a:rPr lang="es-CO" dirty="0"/>
              <a:t> 1 </a:t>
            </a:r>
            <a:r>
              <a:rPr lang="es-CO" dirty="0" err="1"/>
              <a:t>amu</a:t>
            </a:r>
            <a:endParaRPr lang="es-CO" dirty="0"/>
          </a:p>
          <a:p>
            <a:endParaRPr lang="es-CO" dirty="0"/>
          </a:p>
          <a:p>
            <a:pPr marL="0" indent="0">
              <a:buNone/>
            </a:pPr>
            <a:r>
              <a:rPr lang="es-CO" dirty="0"/>
              <a:t>   </a:t>
            </a:r>
          </a:p>
        </p:txBody>
      </p:sp>
      <p:sp>
        <p:nvSpPr>
          <p:cNvPr id="5" name="4 Rectángulo redondeado"/>
          <p:cNvSpPr/>
          <p:nvPr/>
        </p:nvSpPr>
        <p:spPr>
          <a:xfrm>
            <a:off x="395536" y="5278896"/>
            <a:ext cx="8208912" cy="8144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pl-PL" sz="3200" dirty="0"/>
              <a:t>1 amu P+ = 0, 0000000000000000000000017 g</a:t>
            </a:r>
          </a:p>
        </p:txBody>
      </p:sp>
    </p:spTree>
    <p:extLst>
      <p:ext uri="{BB962C8B-B14F-4D97-AF65-F5344CB8AC3E}">
        <p14:creationId xmlns:p14="http://schemas.microsoft.com/office/powerpoint/2010/main" val="22540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oltwitterbackgrounds.com/wp-content/uploads/2011/10/Musback_Atoms_1920x1200_cool_twitter_backgrounds.jpg"/>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79512" y="620688"/>
            <a:ext cx="8784976" cy="6552728"/>
          </a:xfrm>
        </p:spPr>
        <p:txBody>
          <a:bodyPr>
            <a:normAutofit fontScale="92500" lnSpcReduction="10000"/>
          </a:bodyPr>
          <a:lstStyle/>
          <a:p>
            <a:endParaRPr lang="es-CO" dirty="0"/>
          </a:p>
          <a:p>
            <a:pPr marL="0" indent="0" fontAlgn="base">
              <a:buNone/>
            </a:pPr>
            <a:r>
              <a:rPr lang="en-US" dirty="0"/>
              <a:t>To calculate the atomic mass of a </a:t>
            </a:r>
            <a:r>
              <a:rPr lang="en-US" dirty="0">
                <a:hlinkClick r:id="rId4">
                  <a:extLst>
                    <a:ext uri="{A12FA001-AC4F-418D-AE19-62706E023703}">
                      <ahyp:hlinkClr xmlns:ahyp="http://schemas.microsoft.com/office/drawing/2018/hyperlinkcolor" val="tx"/>
                    </a:ext>
                  </a:extLst>
                </a:hlinkClick>
              </a:rPr>
              <a:t>single atom</a:t>
            </a:r>
            <a:r>
              <a:rPr lang="en-US" dirty="0"/>
              <a:t> of an element, add up the mass of </a:t>
            </a:r>
            <a:r>
              <a:rPr lang="en-US" dirty="0">
                <a:hlinkClick r:id="rId5">
                  <a:extLst>
                    <a:ext uri="{A12FA001-AC4F-418D-AE19-62706E023703}">
                      <ahyp:hlinkClr xmlns:ahyp="http://schemas.microsoft.com/office/drawing/2018/hyperlinkcolor" val="tx"/>
                    </a:ext>
                  </a:extLst>
                </a:hlinkClick>
              </a:rPr>
              <a:t>protons and neutrons.</a:t>
            </a:r>
            <a:endParaRPr lang="en-US" dirty="0"/>
          </a:p>
          <a:p>
            <a:pPr fontAlgn="base"/>
            <a:endParaRPr lang="en-US" dirty="0"/>
          </a:p>
          <a:p>
            <a:pPr marL="0" indent="0" fontAlgn="base">
              <a:buNone/>
            </a:pPr>
            <a:r>
              <a:rPr lang="en-US" dirty="0"/>
              <a:t>Example: </a:t>
            </a:r>
          </a:p>
          <a:p>
            <a:pPr marL="0" indent="0" fontAlgn="base">
              <a:buNone/>
            </a:pPr>
            <a:endParaRPr lang="en-US" dirty="0"/>
          </a:p>
          <a:p>
            <a:pPr marL="0" indent="0" fontAlgn="base">
              <a:buNone/>
            </a:pPr>
            <a:r>
              <a:rPr lang="en-US" dirty="0"/>
              <a:t>Find the atomic mass of a carbon atom that has 7 </a:t>
            </a:r>
            <a:r>
              <a:rPr lang="en-US" dirty="0">
                <a:hlinkClick r:id="rId6">
                  <a:extLst>
                    <a:ext uri="{A12FA001-AC4F-418D-AE19-62706E023703}">
                      <ahyp:hlinkClr xmlns:ahyp="http://schemas.microsoft.com/office/drawing/2018/hyperlinkcolor" val="tx"/>
                    </a:ext>
                  </a:extLst>
                </a:hlinkClick>
              </a:rPr>
              <a:t>neutrons</a:t>
            </a:r>
            <a:r>
              <a:rPr lang="en-US" dirty="0"/>
              <a:t>. You can see from the periodic table that carbon has an atomic number of 6, which is its number of protons. The atomic mass of the atom is the mass of the protons plus the mass of the neutrons, 6 + 7, or 13.</a:t>
            </a:r>
          </a:p>
          <a:p>
            <a:pPr marL="0" indent="0">
              <a:buNone/>
            </a:pPr>
            <a:endParaRPr lang="es-CO" dirty="0"/>
          </a:p>
          <a:p>
            <a:pPr marL="0" indent="0">
              <a:buNone/>
            </a:pPr>
            <a:r>
              <a:rPr lang="es-CO" dirty="0"/>
              <a:t>   </a:t>
            </a:r>
          </a:p>
        </p:txBody>
      </p:sp>
    </p:spTree>
    <p:extLst>
      <p:ext uri="{BB962C8B-B14F-4D97-AF65-F5344CB8AC3E}">
        <p14:creationId xmlns:p14="http://schemas.microsoft.com/office/powerpoint/2010/main" val="134217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5EBE4-2586-342B-40F6-32765D14CC4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71AD557D-233F-1227-F80B-6DA3815ABF00}"/>
              </a:ext>
            </a:extLst>
          </p:cNvPr>
          <p:cNvSpPr>
            <a:spLocks noGrp="1"/>
          </p:cNvSpPr>
          <p:nvPr>
            <p:ph idx="1"/>
          </p:nvPr>
        </p:nvSpPr>
        <p:spPr/>
        <p:txBody>
          <a:bodyPr/>
          <a:lstStyle/>
          <a:p>
            <a:endParaRPr lang="es-CO"/>
          </a:p>
        </p:txBody>
      </p:sp>
      <p:pic>
        <p:nvPicPr>
          <p:cNvPr id="10242" name="Picture 2" descr="Quantum Numbers &amp; Orbital Shapes | ChemTalk">
            <a:extLst>
              <a:ext uri="{FF2B5EF4-FFF2-40B4-BE49-F238E27FC236}">
                <a16:creationId xmlns:a16="http://schemas.microsoft.com/office/drawing/2014/main" id="{D33E5AA0-DE0C-83B7-7AFF-AD24F4CF9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571500"/>
            <a:ext cx="72771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96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28E529-DE60-F642-74AF-D0B6D43B1D88}"/>
              </a:ext>
            </a:extLst>
          </p:cNvPr>
          <p:cNvSpPr>
            <a:spLocks noGrp="1"/>
          </p:cNvSpPr>
          <p:nvPr>
            <p:ph idx="1"/>
          </p:nvPr>
        </p:nvSpPr>
        <p:spPr>
          <a:xfrm>
            <a:off x="457199" y="604254"/>
            <a:ext cx="8229600" cy="5073427"/>
          </a:xfrm>
        </p:spPr>
        <p:txBody>
          <a:bodyPr>
            <a:normAutofit/>
          </a:bodyPr>
          <a:lstStyle/>
          <a:p>
            <a:pPr marL="0" indent="0" algn="ctr">
              <a:buNone/>
            </a:pPr>
            <a:r>
              <a:rPr lang="es-CO" sz="4000" dirty="0" err="1"/>
              <a:t>Electron</a:t>
            </a:r>
            <a:r>
              <a:rPr lang="es-CO" sz="4000" dirty="0"/>
              <a:t> </a:t>
            </a:r>
            <a:r>
              <a:rPr lang="es-CO" sz="4000" dirty="0" err="1"/>
              <a:t>shells</a:t>
            </a:r>
            <a:r>
              <a:rPr lang="es-CO" sz="4000" dirty="0"/>
              <a:t> are </a:t>
            </a:r>
            <a:r>
              <a:rPr lang="es-CO" sz="4000" dirty="0" err="1"/>
              <a:t>levels</a:t>
            </a:r>
            <a:r>
              <a:rPr lang="es-CO" sz="4000" dirty="0"/>
              <a:t> </a:t>
            </a:r>
            <a:r>
              <a:rPr lang="es-CO" sz="4000" dirty="0" err="1"/>
              <a:t>or</a:t>
            </a:r>
            <a:r>
              <a:rPr lang="es-CO" sz="4000" dirty="0"/>
              <a:t> </a:t>
            </a:r>
            <a:r>
              <a:rPr lang="es-CO" sz="4000" dirty="0" err="1"/>
              <a:t>spaces</a:t>
            </a:r>
            <a:r>
              <a:rPr lang="es-CO" sz="4000" dirty="0"/>
              <a:t> </a:t>
            </a:r>
            <a:r>
              <a:rPr lang="es-CO" sz="4000" dirty="0" err="1"/>
              <a:t>where</a:t>
            </a:r>
            <a:r>
              <a:rPr lang="es-CO" sz="4000" dirty="0"/>
              <a:t> </a:t>
            </a:r>
            <a:r>
              <a:rPr lang="es-CO" sz="4000" dirty="0" err="1"/>
              <a:t>electrons</a:t>
            </a:r>
            <a:r>
              <a:rPr lang="es-CO" sz="4000" dirty="0"/>
              <a:t> </a:t>
            </a:r>
            <a:r>
              <a:rPr lang="es-CO" sz="4000" dirty="0" err="1"/>
              <a:t>move</a:t>
            </a:r>
            <a:r>
              <a:rPr lang="es-CO" sz="4000" dirty="0"/>
              <a:t> </a:t>
            </a:r>
            <a:r>
              <a:rPr lang="es-CO" sz="4000" dirty="0" err="1"/>
              <a:t>around</a:t>
            </a:r>
            <a:r>
              <a:rPr lang="es-CO" sz="4000" dirty="0"/>
              <a:t> </a:t>
            </a:r>
            <a:r>
              <a:rPr lang="es-CO" sz="4000" dirty="0" err="1"/>
              <a:t>the</a:t>
            </a:r>
            <a:r>
              <a:rPr lang="es-CO" sz="4000" dirty="0"/>
              <a:t> </a:t>
            </a:r>
            <a:r>
              <a:rPr lang="es-CO" sz="4000" dirty="0" err="1"/>
              <a:t>nucleus</a:t>
            </a:r>
            <a:endParaRPr lang="es-CO" sz="4000" dirty="0"/>
          </a:p>
        </p:txBody>
      </p:sp>
      <p:pic>
        <p:nvPicPr>
          <p:cNvPr id="5" name="Imagen 4">
            <a:extLst>
              <a:ext uri="{FF2B5EF4-FFF2-40B4-BE49-F238E27FC236}">
                <a16:creationId xmlns:a16="http://schemas.microsoft.com/office/drawing/2014/main" id="{465BE9D3-ACD9-FFD6-43F6-43725382872C}"/>
              </a:ext>
            </a:extLst>
          </p:cNvPr>
          <p:cNvPicPr>
            <a:picLocks noChangeAspect="1"/>
          </p:cNvPicPr>
          <p:nvPr/>
        </p:nvPicPr>
        <p:blipFill>
          <a:blip r:embed="rId2"/>
          <a:stretch>
            <a:fillRect/>
          </a:stretch>
        </p:blipFill>
        <p:spPr>
          <a:xfrm>
            <a:off x="3078052" y="3140968"/>
            <a:ext cx="2987895" cy="2557540"/>
          </a:xfrm>
          <a:prstGeom prst="rect">
            <a:avLst/>
          </a:prstGeom>
        </p:spPr>
      </p:pic>
    </p:spTree>
    <p:extLst>
      <p:ext uri="{BB962C8B-B14F-4D97-AF65-F5344CB8AC3E}">
        <p14:creationId xmlns:p14="http://schemas.microsoft.com/office/powerpoint/2010/main" val="4415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oltwitterbackgrounds.com/wp-content/uploads/2011/10/Musback_Atoms_1920x1200_cool_twitter_backgrounds.jpg"/>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CO" b="1" i="1" dirty="0" err="1">
                <a:solidFill>
                  <a:schemeClr val="tx1">
                    <a:lumMod val="75000"/>
                    <a:lumOff val="25000"/>
                  </a:schemeClr>
                </a:solidFill>
              </a:rPr>
              <a:t>What</a:t>
            </a:r>
            <a:r>
              <a:rPr lang="es-CO" b="1" i="1" dirty="0">
                <a:solidFill>
                  <a:schemeClr val="tx1">
                    <a:lumMod val="75000"/>
                    <a:lumOff val="25000"/>
                  </a:schemeClr>
                </a:solidFill>
              </a:rPr>
              <a:t> </a:t>
            </a:r>
            <a:r>
              <a:rPr lang="es-CO" b="1" i="1" dirty="0" err="1">
                <a:solidFill>
                  <a:schemeClr val="tx1">
                    <a:lumMod val="75000"/>
                    <a:lumOff val="25000"/>
                  </a:schemeClr>
                </a:solidFill>
              </a:rPr>
              <a:t>makes</a:t>
            </a:r>
            <a:r>
              <a:rPr lang="es-CO" b="1" i="1" dirty="0">
                <a:solidFill>
                  <a:schemeClr val="tx1">
                    <a:lumMod val="75000"/>
                    <a:lumOff val="25000"/>
                  </a:schemeClr>
                </a:solidFill>
              </a:rPr>
              <a:t> </a:t>
            </a:r>
            <a:r>
              <a:rPr lang="es-CO" b="1" i="1" dirty="0" err="1">
                <a:solidFill>
                  <a:schemeClr val="tx1">
                    <a:lumMod val="75000"/>
                    <a:lumOff val="25000"/>
                  </a:schemeClr>
                </a:solidFill>
              </a:rPr>
              <a:t>elements</a:t>
            </a:r>
            <a:r>
              <a:rPr lang="es-CO" b="1" i="1" dirty="0">
                <a:solidFill>
                  <a:schemeClr val="tx1">
                    <a:lumMod val="75000"/>
                    <a:lumOff val="25000"/>
                  </a:schemeClr>
                </a:solidFill>
              </a:rPr>
              <a:t> </a:t>
            </a:r>
            <a:r>
              <a:rPr lang="es-CO" b="1" i="1" dirty="0" err="1">
                <a:solidFill>
                  <a:schemeClr val="tx1">
                    <a:lumMod val="75000"/>
                    <a:lumOff val="25000"/>
                  </a:schemeClr>
                </a:solidFill>
              </a:rPr>
              <a:t>different</a:t>
            </a:r>
            <a:r>
              <a:rPr lang="es-CO" b="1" i="1" dirty="0">
                <a:solidFill>
                  <a:schemeClr val="tx1">
                    <a:lumMod val="75000"/>
                    <a:lumOff val="25000"/>
                  </a:schemeClr>
                </a:solidFill>
              </a:rPr>
              <a:t> </a:t>
            </a:r>
            <a:r>
              <a:rPr lang="es-CO" b="1" i="1" dirty="0" err="1">
                <a:solidFill>
                  <a:schemeClr val="tx1">
                    <a:lumMod val="75000"/>
                    <a:lumOff val="25000"/>
                  </a:schemeClr>
                </a:solidFill>
              </a:rPr>
              <a:t>from</a:t>
            </a:r>
            <a:r>
              <a:rPr lang="es-CO" b="1" i="1" dirty="0">
                <a:solidFill>
                  <a:schemeClr val="tx1">
                    <a:lumMod val="75000"/>
                    <a:lumOff val="25000"/>
                  </a:schemeClr>
                </a:solidFill>
              </a:rPr>
              <a:t> </a:t>
            </a:r>
            <a:r>
              <a:rPr lang="es-CO" b="1" i="1" dirty="0" err="1">
                <a:solidFill>
                  <a:schemeClr val="tx1">
                    <a:lumMod val="75000"/>
                    <a:lumOff val="25000"/>
                  </a:schemeClr>
                </a:solidFill>
              </a:rPr>
              <a:t>one</a:t>
            </a:r>
            <a:r>
              <a:rPr lang="es-CO" b="1" i="1" dirty="0">
                <a:solidFill>
                  <a:schemeClr val="tx1">
                    <a:lumMod val="75000"/>
                    <a:lumOff val="25000"/>
                  </a:schemeClr>
                </a:solidFill>
              </a:rPr>
              <a:t> </a:t>
            </a:r>
            <a:r>
              <a:rPr lang="es-CO" b="1" i="1" dirty="0" err="1">
                <a:solidFill>
                  <a:schemeClr val="tx1">
                    <a:lumMod val="75000"/>
                    <a:lumOff val="25000"/>
                  </a:schemeClr>
                </a:solidFill>
              </a:rPr>
              <a:t>another</a:t>
            </a:r>
            <a:r>
              <a:rPr lang="es-CO" b="1" i="1" dirty="0">
                <a:solidFill>
                  <a:schemeClr val="tx1">
                    <a:lumMod val="75000"/>
                    <a:lumOff val="25000"/>
                  </a:schemeClr>
                </a:solidFill>
              </a:rPr>
              <a:t>?</a:t>
            </a:r>
            <a:endParaRPr lang="es-CO" dirty="0">
              <a:solidFill>
                <a:schemeClr val="tx1">
                  <a:lumMod val="75000"/>
                  <a:lumOff val="25000"/>
                </a:schemeClr>
              </a:solidFill>
            </a:endParaRPr>
          </a:p>
        </p:txBody>
      </p:sp>
      <p:sp>
        <p:nvSpPr>
          <p:cNvPr id="3" name="2 Marcador de contenido"/>
          <p:cNvSpPr>
            <a:spLocks noGrp="1"/>
          </p:cNvSpPr>
          <p:nvPr>
            <p:ph idx="1"/>
          </p:nvPr>
        </p:nvSpPr>
        <p:spPr>
          <a:xfrm>
            <a:off x="107504" y="2060848"/>
            <a:ext cx="8856984" cy="4608512"/>
          </a:xfrm>
        </p:spPr>
        <p:txBody>
          <a:bodyPr/>
          <a:lstStyle/>
          <a:p>
            <a:r>
              <a:rPr lang="es-CO" dirty="0" err="1"/>
              <a:t>The</a:t>
            </a:r>
            <a:r>
              <a:rPr lang="es-CO" dirty="0"/>
              <a:t> </a:t>
            </a:r>
            <a:r>
              <a:rPr lang="es-CO" dirty="0" err="1"/>
              <a:t>number</a:t>
            </a:r>
            <a:r>
              <a:rPr lang="es-CO" dirty="0"/>
              <a:t> of </a:t>
            </a:r>
            <a:r>
              <a:rPr lang="es-CO" dirty="0" err="1"/>
              <a:t>protons</a:t>
            </a:r>
            <a:r>
              <a:rPr lang="es-CO" dirty="0"/>
              <a:t> in </a:t>
            </a:r>
            <a:r>
              <a:rPr lang="es-CO" dirty="0" err="1"/>
              <a:t>the</a:t>
            </a:r>
            <a:r>
              <a:rPr lang="es-CO" dirty="0"/>
              <a:t> </a:t>
            </a:r>
            <a:r>
              <a:rPr lang="es-CO" dirty="0" err="1"/>
              <a:t>nucleus</a:t>
            </a:r>
            <a:r>
              <a:rPr lang="es-CO" dirty="0"/>
              <a:t> of </a:t>
            </a:r>
            <a:r>
              <a:rPr lang="es-CO" dirty="0" err="1"/>
              <a:t>an</a:t>
            </a:r>
            <a:r>
              <a:rPr lang="es-CO" dirty="0"/>
              <a:t> </a:t>
            </a:r>
            <a:r>
              <a:rPr lang="es-CO" dirty="0" err="1"/>
              <a:t>atom</a:t>
            </a:r>
            <a:r>
              <a:rPr lang="es-CO" dirty="0"/>
              <a:t> </a:t>
            </a:r>
            <a:r>
              <a:rPr lang="es-CO" dirty="0" err="1"/>
              <a:t>is</a:t>
            </a:r>
            <a:r>
              <a:rPr lang="es-CO" dirty="0"/>
              <a:t> </a:t>
            </a:r>
            <a:r>
              <a:rPr lang="es-CO" dirty="0" err="1"/>
              <a:t>the</a:t>
            </a:r>
            <a:r>
              <a:rPr lang="es-CO" dirty="0"/>
              <a:t> </a:t>
            </a:r>
            <a:r>
              <a:rPr lang="es-CO" b="1" i="1" dirty="0" err="1"/>
              <a:t>atomic</a:t>
            </a:r>
            <a:r>
              <a:rPr lang="es-CO" b="1" i="1" dirty="0"/>
              <a:t> </a:t>
            </a:r>
            <a:r>
              <a:rPr lang="es-CO" b="1" i="1" dirty="0" err="1"/>
              <a:t>number</a:t>
            </a:r>
            <a:r>
              <a:rPr lang="es-CO" dirty="0"/>
              <a:t> of </a:t>
            </a:r>
            <a:r>
              <a:rPr lang="es-CO" dirty="0" err="1"/>
              <a:t>an</a:t>
            </a:r>
            <a:r>
              <a:rPr lang="es-CO" dirty="0"/>
              <a:t> </a:t>
            </a:r>
            <a:r>
              <a:rPr lang="es-CO" dirty="0" err="1"/>
              <a:t>atom</a:t>
            </a:r>
            <a:endParaRPr lang="es-CO" dirty="0"/>
          </a:p>
          <a:p>
            <a:endParaRPr lang="es-CO" dirty="0"/>
          </a:p>
          <a:p>
            <a:r>
              <a:rPr lang="es-CO" dirty="0" err="1"/>
              <a:t>All</a:t>
            </a:r>
            <a:r>
              <a:rPr lang="es-CO" dirty="0"/>
              <a:t> </a:t>
            </a:r>
            <a:r>
              <a:rPr lang="es-CO" dirty="0" err="1"/>
              <a:t>atoms</a:t>
            </a:r>
            <a:r>
              <a:rPr lang="es-CO" dirty="0"/>
              <a:t> of </a:t>
            </a:r>
            <a:r>
              <a:rPr lang="es-CO" dirty="0" err="1"/>
              <a:t>an</a:t>
            </a:r>
            <a:r>
              <a:rPr lang="es-CO" dirty="0"/>
              <a:t> </a:t>
            </a:r>
            <a:r>
              <a:rPr lang="es-CO" dirty="0" err="1"/>
              <a:t>element</a:t>
            </a:r>
            <a:r>
              <a:rPr lang="es-CO" dirty="0"/>
              <a:t> </a:t>
            </a:r>
            <a:r>
              <a:rPr lang="es-CO" dirty="0" err="1"/>
              <a:t>have</a:t>
            </a:r>
            <a:r>
              <a:rPr lang="es-CO" dirty="0"/>
              <a:t> </a:t>
            </a:r>
            <a:r>
              <a:rPr lang="es-CO" dirty="0" err="1"/>
              <a:t>the</a:t>
            </a:r>
            <a:r>
              <a:rPr lang="es-CO" dirty="0"/>
              <a:t> </a:t>
            </a:r>
            <a:r>
              <a:rPr lang="es-CO" dirty="0" err="1"/>
              <a:t>same</a:t>
            </a:r>
            <a:r>
              <a:rPr lang="es-CO" dirty="0"/>
              <a:t> </a:t>
            </a:r>
            <a:r>
              <a:rPr lang="es-CO" dirty="0" err="1"/>
              <a:t>atomic</a:t>
            </a:r>
            <a:r>
              <a:rPr lang="es-CO" dirty="0"/>
              <a:t> </a:t>
            </a:r>
            <a:r>
              <a:rPr lang="es-CO" dirty="0" err="1"/>
              <a:t>number</a:t>
            </a:r>
            <a:endParaRPr lang="es-CO" dirty="0"/>
          </a:p>
          <a:p>
            <a:endParaRPr lang="es-CO" dirty="0"/>
          </a:p>
          <a:p>
            <a:r>
              <a:rPr lang="es-CO" dirty="0" err="1"/>
              <a:t>Different</a:t>
            </a:r>
            <a:r>
              <a:rPr lang="es-CO" dirty="0"/>
              <a:t> </a:t>
            </a:r>
            <a:r>
              <a:rPr lang="es-CO" dirty="0" err="1"/>
              <a:t>number</a:t>
            </a:r>
            <a:r>
              <a:rPr lang="es-CO" dirty="0"/>
              <a:t> of </a:t>
            </a:r>
            <a:r>
              <a:rPr lang="es-CO" dirty="0" err="1"/>
              <a:t>protons</a:t>
            </a:r>
            <a:r>
              <a:rPr lang="es-CO" dirty="0"/>
              <a:t>, </a:t>
            </a:r>
            <a:r>
              <a:rPr lang="es-CO" dirty="0" err="1"/>
              <a:t>different</a:t>
            </a:r>
            <a:r>
              <a:rPr lang="es-CO" dirty="0"/>
              <a:t> </a:t>
            </a:r>
            <a:r>
              <a:rPr lang="es-CO" dirty="0" err="1"/>
              <a:t>properties</a:t>
            </a:r>
            <a:r>
              <a:rPr lang="es-CO" dirty="0"/>
              <a:t>, </a:t>
            </a:r>
            <a:r>
              <a:rPr lang="es-CO" dirty="0" err="1"/>
              <a:t>different</a:t>
            </a:r>
            <a:r>
              <a:rPr lang="es-CO" dirty="0"/>
              <a:t> </a:t>
            </a:r>
            <a:r>
              <a:rPr lang="es-CO" dirty="0" err="1"/>
              <a:t>elements</a:t>
            </a:r>
            <a:endParaRPr lang="es-CO" dirty="0"/>
          </a:p>
          <a:p>
            <a:pPr marL="0" indent="0">
              <a:buNone/>
            </a:pPr>
            <a:endParaRPr lang="es-CO" dirty="0"/>
          </a:p>
        </p:txBody>
      </p:sp>
    </p:spTree>
    <p:extLst>
      <p:ext uri="{BB962C8B-B14F-4D97-AF65-F5344CB8AC3E}">
        <p14:creationId xmlns:p14="http://schemas.microsoft.com/office/powerpoint/2010/main" val="33095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oltwitterbackgrounds.com/wp-content/uploads/2011/10/Musback_Atoms_1920x1200_cool_twitter_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CO" dirty="0" err="1">
                <a:solidFill>
                  <a:schemeClr val="tx1">
                    <a:lumMod val="75000"/>
                    <a:lumOff val="25000"/>
                  </a:schemeClr>
                </a:solidFill>
              </a:rPr>
              <a:t>Vocabulary</a:t>
            </a:r>
            <a:endParaRPr lang="es-CO" dirty="0">
              <a:solidFill>
                <a:schemeClr val="tx1">
                  <a:lumMod val="75000"/>
                  <a:lumOff val="25000"/>
                </a:schemeClr>
              </a:solidFill>
            </a:endParaRPr>
          </a:p>
        </p:txBody>
      </p:sp>
      <p:sp>
        <p:nvSpPr>
          <p:cNvPr id="3" name="2 Marcador de contenido"/>
          <p:cNvSpPr>
            <a:spLocks noGrp="1"/>
          </p:cNvSpPr>
          <p:nvPr>
            <p:ph idx="1"/>
          </p:nvPr>
        </p:nvSpPr>
        <p:spPr/>
        <p:txBody>
          <a:bodyPr>
            <a:normAutofit/>
          </a:bodyPr>
          <a:lstStyle/>
          <a:p>
            <a:pPr>
              <a:buBlip>
                <a:blip r:embed="rId3"/>
              </a:buBlip>
            </a:pPr>
            <a:r>
              <a:rPr lang="es-CO" dirty="0" err="1"/>
              <a:t>Atom</a:t>
            </a:r>
            <a:endParaRPr lang="es-CO" dirty="0"/>
          </a:p>
          <a:p>
            <a:pPr>
              <a:buBlip>
                <a:blip r:embed="rId3"/>
              </a:buBlip>
            </a:pPr>
            <a:r>
              <a:rPr lang="es-CO" dirty="0" err="1"/>
              <a:t>Proton</a:t>
            </a:r>
            <a:r>
              <a:rPr lang="es-CO" dirty="0"/>
              <a:t> </a:t>
            </a:r>
          </a:p>
          <a:p>
            <a:pPr>
              <a:buBlip>
                <a:blip r:embed="rId3"/>
              </a:buBlip>
            </a:pPr>
            <a:r>
              <a:rPr lang="es-CO" dirty="0" err="1"/>
              <a:t>Electron</a:t>
            </a:r>
            <a:endParaRPr lang="es-CO" dirty="0"/>
          </a:p>
          <a:p>
            <a:pPr>
              <a:buBlip>
                <a:blip r:embed="rId3"/>
              </a:buBlip>
            </a:pPr>
            <a:r>
              <a:rPr lang="es-CO" dirty="0" err="1"/>
              <a:t>Neutron</a:t>
            </a:r>
            <a:endParaRPr lang="es-CO" dirty="0"/>
          </a:p>
          <a:p>
            <a:pPr>
              <a:buBlip>
                <a:blip r:embed="rId3"/>
              </a:buBlip>
            </a:pPr>
            <a:r>
              <a:rPr lang="es-CO" dirty="0" err="1"/>
              <a:t>Mass</a:t>
            </a:r>
            <a:r>
              <a:rPr lang="es-CO" dirty="0"/>
              <a:t> </a:t>
            </a:r>
            <a:r>
              <a:rPr lang="es-CO" dirty="0" err="1"/>
              <a:t>number</a:t>
            </a:r>
            <a:endParaRPr lang="es-CO" dirty="0"/>
          </a:p>
          <a:p>
            <a:pPr>
              <a:buBlip>
                <a:blip r:embed="rId3"/>
              </a:buBlip>
            </a:pPr>
            <a:r>
              <a:rPr lang="es-CO" dirty="0" err="1"/>
              <a:t>Atomic</a:t>
            </a:r>
            <a:r>
              <a:rPr lang="es-CO" dirty="0"/>
              <a:t> </a:t>
            </a:r>
            <a:r>
              <a:rPr lang="es-CO" dirty="0" err="1"/>
              <a:t>number</a:t>
            </a:r>
            <a:endParaRPr lang="es-CO" dirty="0"/>
          </a:p>
          <a:p>
            <a:pPr marL="0" indent="0">
              <a:buNone/>
            </a:pPr>
            <a:endParaRPr lang="es-CO" dirty="0"/>
          </a:p>
          <a:p>
            <a:endParaRPr lang="es-CO" dirty="0"/>
          </a:p>
          <a:p>
            <a:endParaRPr lang="es-CO" dirty="0"/>
          </a:p>
        </p:txBody>
      </p:sp>
    </p:spTree>
    <p:extLst>
      <p:ext uri="{BB962C8B-B14F-4D97-AF65-F5344CB8AC3E}">
        <p14:creationId xmlns:p14="http://schemas.microsoft.com/office/powerpoint/2010/main" val="244391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D12485-43A0-B432-20E3-A598556820FB}"/>
              </a:ext>
            </a:extLst>
          </p:cNvPr>
          <p:cNvSpPr>
            <a:spLocks noGrp="1"/>
          </p:cNvSpPr>
          <p:nvPr>
            <p:ph idx="1"/>
          </p:nvPr>
        </p:nvSpPr>
        <p:spPr>
          <a:xfrm>
            <a:off x="457200" y="548680"/>
            <a:ext cx="8229600" cy="5577483"/>
          </a:xfrm>
        </p:spPr>
        <p:txBody>
          <a:bodyPr/>
          <a:lstStyle/>
          <a:p>
            <a:pPr marL="0" indent="0" algn="ctr">
              <a:buNone/>
            </a:pPr>
            <a:r>
              <a:rPr lang="en-US" b="0" i="0" dirty="0">
                <a:solidFill>
                  <a:srgbClr val="724E4E"/>
                </a:solidFill>
                <a:effectLst/>
                <a:latin typeface="SourceSansPro-Regular"/>
              </a:rPr>
              <a:t>An atom is made of three parts – protons, neutrons and electrons.</a:t>
            </a:r>
            <a:endParaRPr lang="es-CO" dirty="0"/>
          </a:p>
        </p:txBody>
      </p:sp>
      <p:pic>
        <p:nvPicPr>
          <p:cNvPr id="1026" name="Picture 2" descr="Cartoon Proton, Electron And Neutron, Vector Illustration Royalty Free SVG,  Cliparts, Vectors, And Stock Illustration. Image 150481908.">
            <a:extLst>
              <a:ext uri="{FF2B5EF4-FFF2-40B4-BE49-F238E27FC236}">
                <a16:creationId xmlns:a16="http://schemas.microsoft.com/office/drawing/2014/main" id="{BFC66C3A-79F8-203B-EB76-2B56F0960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014" y="2060848"/>
            <a:ext cx="7219882" cy="405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7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899592" y="404664"/>
            <a:ext cx="7632848" cy="6264696"/>
          </a:xfrm>
          <a:prstGeom prst="rect">
            <a:avLst/>
          </a:prstGeom>
        </p:spPr>
        <p:txBody>
          <a:bodyPr>
            <a:normAutofit/>
          </a:bodyPr>
          <a:lstStyle/>
          <a:p>
            <a:pPr marL="0" indent="0" algn="ctr">
              <a:buNone/>
            </a:pPr>
            <a:r>
              <a:rPr lang="es-CO" sz="3600" b="1" dirty="0" err="1"/>
              <a:t>Proton</a:t>
            </a:r>
            <a:endParaRPr lang="es-CO" sz="3600" b="1" dirty="0"/>
          </a:p>
          <a:p>
            <a:endParaRPr lang="es-CO" sz="3600" b="1" dirty="0"/>
          </a:p>
          <a:p>
            <a:pPr marL="0" indent="0">
              <a:buNone/>
            </a:pPr>
            <a:r>
              <a:rPr lang="es-CO" sz="3600" b="1" dirty="0" err="1"/>
              <a:t>S</a:t>
            </a:r>
            <a:r>
              <a:rPr lang="es-CO" sz="3600" dirty="0" err="1"/>
              <a:t>ubatomic</a:t>
            </a:r>
            <a:r>
              <a:rPr lang="es-CO" sz="3600" dirty="0"/>
              <a:t> </a:t>
            </a:r>
            <a:r>
              <a:rPr lang="es-CO" sz="3600" dirty="0" err="1"/>
              <a:t>particle</a:t>
            </a:r>
            <a:r>
              <a:rPr lang="es-CO" sz="3600" dirty="0"/>
              <a:t> </a:t>
            </a:r>
            <a:r>
              <a:rPr lang="es-CO" sz="3600" dirty="0" err="1"/>
              <a:t>that</a:t>
            </a:r>
            <a:r>
              <a:rPr lang="es-CO" sz="3600" dirty="0"/>
              <a:t> has a positive </a:t>
            </a:r>
            <a:r>
              <a:rPr lang="es-CO" sz="3600" dirty="0" err="1"/>
              <a:t>electric</a:t>
            </a:r>
            <a:r>
              <a:rPr lang="es-CO" sz="3600" dirty="0"/>
              <a:t> </a:t>
            </a:r>
            <a:r>
              <a:rPr lang="es-CO" sz="3600" dirty="0" err="1"/>
              <a:t>charge</a:t>
            </a:r>
            <a:r>
              <a:rPr lang="es-CO" sz="3600" dirty="0"/>
              <a:t>. </a:t>
            </a:r>
            <a:r>
              <a:rPr lang="es-CO" sz="3600" dirty="0" err="1"/>
              <a:t>The</a:t>
            </a:r>
            <a:r>
              <a:rPr lang="es-CO" sz="3600" dirty="0"/>
              <a:t> </a:t>
            </a:r>
            <a:r>
              <a:rPr lang="es-CO" sz="3600" b="1" i="1" dirty="0" err="1"/>
              <a:t>nucleus</a:t>
            </a:r>
            <a:r>
              <a:rPr lang="es-CO" sz="3600" dirty="0"/>
              <a:t> of </a:t>
            </a:r>
            <a:r>
              <a:rPr lang="es-CO" sz="3600" dirty="0" err="1"/>
              <a:t>every</a:t>
            </a:r>
            <a:r>
              <a:rPr lang="es-CO" sz="3600" dirty="0"/>
              <a:t> </a:t>
            </a:r>
            <a:r>
              <a:rPr lang="es-CO" sz="3600" dirty="0" err="1"/>
              <a:t>atom</a:t>
            </a:r>
            <a:r>
              <a:rPr lang="es-CO" sz="3600" dirty="0"/>
              <a:t> </a:t>
            </a:r>
            <a:r>
              <a:rPr lang="es-CO" sz="3600" dirty="0" err="1"/>
              <a:t>contains</a:t>
            </a:r>
            <a:r>
              <a:rPr lang="es-CO" sz="3600" dirty="0"/>
              <a:t> at </a:t>
            </a:r>
            <a:r>
              <a:rPr lang="es-CO" sz="3600" dirty="0" err="1"/>
              <a:t>least</a:t>
            </a:r>
            <a:r>
              <a:rPr lang="es-CO" sz="3600" dirty="0"/>
              <a:t> </a:t>
            </a:r>
            <a:r>
              <a:rPr lang="es-CO" sz="3600" dirty="0" err="1"/>
              <a:t>one</a:t>
            </a:r>
            <a:r>
              <a:rPr lang="es-CO" sz="3600" dirty="0"/>
              <a:t> </a:t>
            </a:r>
            <a:r>
              <a:rPr lang="es-CO" sz="3600" dirty="0" err="1"/>
              <a:t>proton</a:t>
            </a:r>
            <a:endParaRPr lang="es-CO" sz="3600" dirty="0"/>
          </a:p>
          <a:p>
            <a:endParaRPr lang="es-CO" sz="2800" dirty="0"/>
          </a:p>
        </p:txBody>
      </p:sp>
      <p:sp>
        <p:nvSpPr>
          <p:cNvPr id="2" name="AutoShape 2" descr="data:image/jpeg;base64,/9j/4AAQSkZJRgABAQAAAQABAAD/2wCEAAkGBxMTEhQUEhQVFRUWFxgYGBgXFxQbFxkZHRoYGRwcHBocHSggHR8lGxocIjEhJSkrLi4uFx8zODMsNygtLisBCgoKDg0OGxAQGy8kHyQsLDQsLyw0LSwsLC0vLC8sLCwvNDQsNCw0LCwsLCwsLCwsLCwsLCwsLCwsLCwsLCwsLP/AABEIAL4AwAMBEQACEQEDEQH/xAAbAAABBQEBAAAAAAAAAAAAAAAAAwQFBgcCAf/EAEYQAAIBAgQDBgEIBwUIAwEAAAECEQADBBIhMQVBUQYTImFxgTIHFEJSYpGh8CMzU3KCscFjkpOz0RUkNHODssLhdKLiQ//EABsBAQACAwEBAAAAAAAAAAAAAAAEBQECAwYH/8QANhEAAgECBAMFBwQCAwEBAAAAAAECAxEEEiExBUHwUWFxgZEGEyIyscHRFEKh4TTxI1KyUzP/2gAMAwEAAhEDEQA/ANxoAoAoAoAoAoAoAoAoAoAoAoAoAoAoAoAoAoAoAoAoAoAoAoAoAoAoAoAoAoAoBLFYlLal7jKiDdmICjlqTpvQFcxfbjDr+rW5dOnwrlH3vG331Lp4GvP9tvHT+zjLEU48/Qr9/tjjH27myOig3GHL9Y0Ag7/qxG3KTPhwlfvl6dfYjyxn/VeozvcdxbGTiLg0jwhFH3Bd6kR4ZQS1u/P8HN4qo9hrfxl54z377RtF11/7CJ95rrHA0I/t9dTR16j5lP418oz4V2t4a7edxAZmvOyCOXiLSdxpHqYiqzFzw0XlhC7Xkv4JVGNVq7ZPdkvlBv4kEriHW6B4rbm2+kjxLKieWsabeu+Hw+GxMdE4vx/JrUqVaT11RYL3ygX8Mua89h16XJtsx20dMwETP6s+24xX4bCmr57Lv6+xmninJ2tfw6+5ZeHdvsLcUMwdAZ1gOsDnmtlhvp19KhywVZK6V13a/wBnZV4PRu3iWbC4lLih7bK6HZlIKnloRpvUU7CtAFAFAFAFAFAFAFAFAFAFAFAcXrqorM5CqoJZiQAABJJJ2AHOgKfxbtx9HCpm/tLgYIN9k0ZztvlGsyYirChw6pU1l8K/n0I1TExjtqVLG33vOHvO1xh8ObZdx4VGimCdQJgxMVdUMJSo/Kte3mQqlWc9zipByCgCgCgM9wXaS7wq5ftPg8Ne7y6XV79stI+wemv315XE0pU6jUlzLelNSirDvswbmMx1zHtaXDoVACWgUtMcotwBzHhLH7UdKm8MoSc/ePb69fU4YqosuXmNbXB8Njr2JuY7iCYJ0um2tt7ZueFRAg5129N5POoWKnKdaTkd6MUoKwp2URcPxC9hsNfGKw+UN3qjIuiqcwUk7M2TfoeUVL4XUkqjitmvTv8AsccXFZbmgYO+9ly9l2tsfiK7NsJZT4WOgEkTAiat6+EpVvmWvbzIcKs4bdddMtvCe3H0cUmXpctglDtumrKd9sw8MyJiqavw2rT1j8S/km08TGWj0LhZuq6qyEMrAMrAgggiQQRuCOdVxJO6AKAKAKAKAKAKAKAKAa8Sx9uxbNy4YUfeTyAHMmtoQc5KMVdsw2krszbjfG7uKYZxkQGVtKxI0OjOYGZtjEQpiJIzH0GEwEaXxT1l9Ou0rq2Jz6R2I6rAjddaHtAJXr6rGY6kwBuzHoANTp05AnlWspqO5tGLlsjwC83wqE+1c1j+BTrtHxLvOux5upJ/KvUkQw7/AHM7PD3/AG7/AN21/Va1+L/t9PwdPcQO/wDZq/Xuf3z/AErFn2s291DsOLnCkYFWZyOYLSOux03g0cLrVmfdRWtgHD2/bP8A3bUfgg0rPxf9voafp4FW4/2JF5muGRcaJe0BlY6am0xkHlo56npUGvg41G5PR9q29P77zeOeGkdV37j/ALM8Dw+Gz9yWZ9nLfGOYBWBl3B21030qXhcPSpXyavnfci1pzk7SJyphwD8/n88qwCQ4Jxu7hWJQd5bJ8VosQNTqyGDlbUmIhucE5hX4vARq/FDSX1JNHEOGj1RpXDeIW79sXLZlT94PMEciOlefnCUHlkrMsU01dDqtTIUAUAUAUAUAUA24jjUs22u3DCqNeZ1IAA8ySB71mMXJpLdmG0ldmV8SxrYi7312M2oQaeBCfhXpsM0bkbwBHp8JhY0YW582VVWs5y7hGalHK5xcuBRLEKBuSQB0rDaSuwk3scrauP8A2a9Ylz6A6Ly3k7iBoa4ucpbaL+eurEuGHW8h3hsKiSVGp3Y6sfVjr7VhRSdyQlZWFqyZPaAKAKAKA8oBHEYVXgsNRsw0YehGseVYcU3cw0noxo1q4n9ovUCLg9QNG57QdhB1NZU5R31X89dWI88P/wBTq1dDDMpBB5gyN+orsmpK6IrutzusmL3FuG41sPdF618WgcftEB+Ftp0Jyk7E+ZmLi8LGtC3PkztSquEu41Th2NS9bW7bMqw0kQdCQQR1BBHtXmJRcW090WiaauhzWDIUAUAUAUAUBmfajjfzm6Ah/Q25ywZFw6fpD1A2WORY6yMt9w7CZF7yS1e3d/sr8TWu8iIirQiHFy5EACSdABuf/XnWspZUbwg5uyFcNhSCHcy3IAnKvptJifEROp2GlcdXrImwpxhsO6ydDwmgOcMHuibKF1MQ5OW2Z2Ibdh5qCOk1HliYr5dTKiPbfArrfrLwTotpQSPV7gOYeiL0k1weIm+4zYcJ2dT6Vy8565gunogA/CeVaurN8zNgfs6keG5eU9c+aPZwQfcfjrWFVn2iwhc4BcXW3fzn6t1Eg+Qa2Fy68yG9K3WImu8xZDO/bu29blpgBuyeNRrE6eICeq6c41rvHExe+hjKzm24YBlIZSJBBkEHYgjcVITTV0YO6AaYnCa50gN0JOVuWvQx9Ia6cxpWNU7o0nTU9xG3cmQZDDcHcf6g9a7RkpIgzi4uzFK2NCX7Lca+a3SHP6G4RnkwLbCf0g8joG8gp0g5qviOFzr3kd1v3/6JeGrZXlZplUJYBQBQBQBQFU7f8SAsnDggteEOuhi0ZDZhyDQUHWWjYkTMFh/fVVfZb/jzOFepkhpu9ijk16Yq7nF1wok7f15AdSToBzJrDkkrsyotuyIzEdoMLh2m/dAuwAUXxFAfokDnprz9oqBPFU4u83r2dhZU6WVWRM8P4havrnsurrJEqeY5Hof9RXaFSM1eLuZasL95LKi+J2+FQRJHM+QE6n06gFUqRhuZSJbBcDUQ16Lj7xqba9IB0aPrETPTQCBOpKe/obLQl60MhQB+f6fn7qGAoAoAoCMxvBkaWSLdwyZGisftrsZ5nfzmtoTcH8IdmQzEq/d3IW5vlncbZlOmZZ5wI2MGp1OtGfj2GrRQj2f4hxpr74V0XD2rndBHuFQcsGSoXWd9dtuVUeKxEqk3rodEhPgKYvDY+9gsS/eXUt6DMXBMC5lDHkVc6nYgcpmTgMRPPZu+hzrUlOJc7dwMJH/sdQRyIOkcjV9Fpq6Ktpp2Z1WxgvPYDiYaz83JAayIRdBNkQFjqFkJ5QvUE+YxuH9zV02e348i0oVc8O9FrqGdwoAoDi9dVVLMQqqCWYkAADUkk6AAc6AyXHY84i694gjOfCDIKoPgBBAgxqRGhJr0+Coe5pJPd6vruKqvUzzEZqWcUJYZc9wt9G3oPNyNY/dBiddWYaZdY825S7l9SZh4WjmM37NYXhLpcbit/F2sT3reG0qxlhTLTbaGzl5E8hpXlpXu77k8meweRcbiUwRe5hWIW2bgh2bdZMAAxnJ02G1T8BUcMz5fc0krmv8ADMCLSRoXbVm+senoNgPXzrvJuTuzA8rAEMRi1QhTLOdVRRmdhoJy9JIBYwBIkio+JxdDDQz1pKK7/t2vuWpsot6I9FnEPsEtDq8u3plUqBI55tI2NeRxntpRjph4OXe9F+TvHDPdiicG+vfvv0k20j/DRSfeaoa3tfxGollyx8F+WzqsPBA3BvqXr6dfErz/AIisB7RWtH2t4jBvM4y8V+LB0IMS+bYi3zW8vIgBLgH2tSjHqRk/d6X2B9s6ctMVC3fHVem69Wc5Yd8mFjFq5K6hwJZGGVwNRJU8iQQGEqYME17DDYujiYZ6MlJd337H3PUjuLjoxepBgb47CC6hUjzU/VaCAw8xP4kc6ap3W4Me7WfJ+9y/ce0yrcJl0bRST9NWHJtTBEzNa1MJ75ucHrzQUraM94Dw7D8KZ3xOIQ3WSAigyFkE6TJkgbgfDpXSjTp4Rtzlr19TDblsT2D4vZvPnsOHV4DATKPErmHLMARPVQNSdJ1CvCUvhej/AIf9/Yi4mm7XJOphCFsDxA4e6l4SchlgJJa2fjAAknTUDmVXnrUTG4f31JpbrY7UKmSV+RrVm6rKGUhlYAqwIIIOoII0II515gtTugCgK529xmTClOd4i3HVTq/tkBHvUnCUve1ox5c/BdWOVaeWDZn5r1JUiOJvFVJAkmAomJZjlUHQwJI15VrUlljc2jHNJLtKXxvtletsbOEQEW2KtdKli7CM0DZdZ68tqo62OlB5Ict2WsYKx1wbB4XineG9Z7jEJlL92SuYGZbKQQNZmZO2tZoxpYq+ZWl3GXeJo/YrglqyHe1bVE+BImSB8TknUyRlG+iSD4jG8oxTywWiMForUDbF4kLpmRDElnICIshcxJInUwBzOmmpqq4txSOBpXScpvSMVzf4W7O9ChOtPJBNvu3OuH8QwlsQMTadmiWa7aLudhMQPQAADkK+W8Qq47HVXWrwlfwdkuxd3TLaPD8RBf8A5y9H+CYVgRIMg7EbVVNNaM4NNOzPaGAoDixeVxmRgymYKkEaGDqPMR7VmUZRdpKzNpwlB5ZKz7xjxe5Y0W7eW0/0Gzorg/ZzaH0IIPMVY8MxWLwlX32GTdt9G012O3XYZjhalaLyxbXcmxCzdIIVyM0SrD4bi/WX8JHKRuCCfqXB+MU+IUrrSa+aPZ3+HTKyrSdOVmLVcHIh+0WF8K3l3tzm87ZjN9xAYH7JH0jW9OeSSY30Mbt2eHXMbjv9rXcTaIu/oe5CyVlhrKNpkFuNpB51W4m/vZX7f9G62O+FYXC/7SCcLuXblhrRzveHjGsk+FV2YIRpvXXAqTq/D107GJpNWZfMLdLKCRB1DDcBlJVgDAkSDrzr0kJZo3KmccsmhWtjQ0HsFjM+FCc7JNuOijVP/oQOe1eWxdL3VaUeXLwfVi2ozzQTLHUY6hQGb9uL+fGRysWwi+tzK7nzBC2hrsVPXW64TT0lPy69SDi5aqPmQYFXJCEyM1y2vTM59hl/mwrhV1aRIwyu2yl2eO8U4P3tjCrlw7XTcVu6Dr4oUDOZgwgEHXSedecr4adOb005FkncedlcJi72Ju4vEoVv4hktqSuUyxAdwn2EUtB3ywN6k4alOlFzkrPkayaehsNiyEVUUQqgAc9BpXQwc4m+EUtBOqgAbszEKoHqxA6em9cq9aFGnKpUdoxTb8jKV9ERnarCZOHX82txghdupzr+A2Ar5QuIVMdxNVZvS7suxWdl1uel4HBRxlNeP0ZzascKyLmOEnKJ8VuZjXYzNRZT4hnds+/YyXKfFM7y59+xiXZXEXEsYk4dDetreIsIWyysjNDHSBJPtW+OhCVWmqrytx+J768jfiVOE69JVpZZOPxu17Plp2lwQmBIgxt0qme+hQuyehE8fw1+4uW3cFq3lY3GAm4eiryE6yal4SdKDzTjeV1ZcvFk3BVKFN5pxzSurLl4v8DX5P8A/gLH/U/zHrtxb/Ln5fRHfjf+dPy/8oa47g+Gs95exYbEtcc692WKiNAACYAjeutLE16tqdB5El27952o4zEV8tLDtU1Fdtr9/i+wS7IYMXMLdCNCm67WRmBa19WTyPUdCetSa+NqYTGU60fmilfkpdvk9jnx1ZqsYyXxZVd2td9qJjB386Bog6gjmrKSrDfkwI5jTc719Yw9eFelGrDaSTXmeUas7CpUbRPLUae811BnPGeyOGuvcS6hzIcqXASHyEApJ1zFR4fFM5CTvXaFCnWj8S1XPn14mt2thzwPgNjCrFlIJABc6u3qfXWNqlUqEKStFGG7nsZbtxesOPcZf5rXak9WiFiY2kn2is12I5Odhr+TGRyv28jetvM6HyADXRpuWHSqji0NIz8uvQm4OW8fM0iqQnBQGU8fuFsXiSdxcy+wVQK9HwyKVBNc2/x9isxTvUaGM1YEfcT4eJu3mHIW7fuoZ59IugexqM1/yN+C+/3J2H+QkaydhfhCZsSOeRGb0LEKJ9Rnj0NQ8VLVRNolkqMZEAubEWV5IHue8d2D9zt+RXk/bHE+7wSpp6zkvRa/WxIw8byuI9vP+Av+i/8AetfPuF/5cPP6M9Bwb/Np+f0Ytg+zuEyIfm9qcqmco3gVrUxuIzNZ36mlXiOKzSXvHu+ZIYnEWsPbLORbtpHLQSQBoPM1GhCpWnljrJkWnTqYipljrJjhWkAjY61zas7HJqzsxPFfA/7p/lW0PmXibU/nXiiD+T//AICx/wBT/Mep/Fv8ufl9EWXG/wDOqeX/AJR5b7WW0e5bxQ7h0YgA5mDLyYELzo+GzlGM6PxJrws+zcS4TUnCM8O86a8LPs3EuyS572LvoCtm665JBE5RDMB0JrfHvLSpUpO8op389l5HTibyUaNCTvOKd+670XkPrq5MQ42F1RcHmyQjfgbe/lvy9r7G433mGlh29YO68H/d/U81iI2dxcV7MjFe46sYi3H07Tz/ANNreX/MIMzsOhnvhpNVLdq+n+xIampxoR/EBF2y3UXLfuwV59ItH7xWq0qJ+K+/2OOI+TzFJqSQR72fuFcXhivO5lOnIqwP4c6gcTinQbfJr8EnCu1TxNWrzhZBQGP4u8XvX3aJN67MTHhcoOfRR7zXqMDFRoRt1cqa0r1G2cVKOR5wpf1rfWuH2yqqf+M+9R1u33k+irQQ9rJ1HnZlZuYl+jW7Ufup3k+/fkR9nz0r6+tRvy+/3N1sT9cjIlgdcVcn6FlI/je5M/4Sx6nevn/ttVealT5av6IlYZbslbiBhDAEHkRIrwibTuiXGTi7o6ArBg5uWwwhgCOhEisptO6Mxk4u6djoCsGAIoDm3bCiFAA6AQKy227szKTk7t3ObthW+JVb1AP86zGco7MzGco/K7CgFamu5C8dYJdwryBLXLRnYIbTXSfIhrC6nSC2mxHsPYuq44ucOThf0a/JHxKvFGfcR+WHDJdC27Ny4gMM8qukDVRrOsjUjbnNfQ3iVfRESxLPx+zjLWFv2Dvea205c6zYuOyEDYZkQ+eQeVSsNNSmmjVocVaGgx4qv6pvq3B75lZP/KfasPdPv/o5VleDOqkEA7wl4pesOIkXrW+3idUPPox94qLjoqVCV+rHWhK1RM2CvLlsFAZFjrGS/fSZi9cM/vMX/DNHtXp8DPNh49bFVXVqjEBUw4nnCm1ur9W5p/EqOfxY+wqMvml4k+i7wQ+rY6jvs60Xr67BktP6tNxHPmcotg/w9RVfiFar5dfY3jsWCuIEsHpim+3ZE/wOcsf4jT6DoZ8F7b0o2o1Oeq+jJWGe6Eu1XaD5mltu77zO+SM0EaEyNDO21Uns5wCPF6lSDqZMqvstfVq3iT6dPO2iVwOMS9bW5bYMjCQR+dwdCORFUeLwlbCVpUK0bSi9V1ye6fNamjTi7MZdn+LfOUuMUyZLr24mZyxrsImdqsuO8Jjw2tCkp5s0Iy2ta99N+Vu7wMzjlt4EpVKaiGNxaWka5dYIiiSTt+Z0jzqRhcJWxVVUaEXKT2S69W9EtTKTbsiN7N8eGL74quVbdzIpkywiQSCBl9KuOO8BfClRUp3lON2tPhel1dN38dDapTyWuPeL8Tt4e0blwwBoBzZuSgcyf6E8qruGcNrcQxMaFJavd8kubfcv5dlu0YjFydkJdnuJ/OcPbvFcmefDOaIYrvA6dK68b4auHY6phVLNltrte8U+19ttzNSGSTiRnbDDPeyWUYq3d4i4rCJDhBZXfSIvt01C67zfexlFSxFWfNRt6v8AoiYh6IxvhXa3CYO0mHxPBrN29alXe4wV2OY7g2jttudq9q1YjEp8n2BuLbDOr21u33vW0IhcqW2tEjnqb6jaItHrVjw+Lz69cvuaTehd6uTmMeKHW0OTXBPllR3Ee6j8aw/miu85VnaDOqkEAVwFjPfsJtN62Z/dYP8A+Me9RMfPLQl1udsOr1Ea9XmC1CgMr7RWsuLxAOsuG06MqmvRcMlehbsb/P3K3FR/5PEjz+dqsCNc4wBi9dXkyo4828SMR6KtsEcpHWo8tKjXal+H9ibh3eBIVsdxXh93JiLZ5OGtn3GYfike9RMVHRSNolmqIZGuLui29u6fhUlX30R4GY+StBJMADMZGXXz/tNgZYrASybx+Jd9t16a+R2oyyyGnbP9ZgP/AJdv+teV9lW1hse1/wDGX0ZaUv3eDEcATgMV3BB+bYgzZPii3cJ1t7mAd+W/rUjHZePcM/Wx/wAiirVFpeUEl8ey2/K7L5fxxzc1v4dp12Nsd5hsUhLKGxF9ZUwwmBKnkR1rX2rxDw/EcNWSTy0qbSlrF2b0drXXb6Cq7NPuRZcHY7tEQFmyqFljLGBEk8zXj8XiHia86ziouTbtHRK/JLsOLd3cTxnDrV0o1xAxtkss7AkRMbH3rthOJYnCQqQoTy50lK29k76Pdd9tzKbWxBdkWAu8QJ2GJb+Qr0vtPmnheHpat0l38onSptHw+7GR4xh8Rde7cv2Vt2c62Ua4oZniO9IJHKQuh3Jqyo8LxnDKFPD0aM3UquDqyUbqMb393ez8Z6ra1rGXTnFWSeo++TvEo2BsorqWQHMoYFll3iQNRPnVP7a4etDi1WrKDUZZcra0doRTs9nbnbYYhNVGVTt128OGvuuHt97iGhUDK5QW0JzNCwWJuZ1gHTJMwRPo/ZvDfo8CpfuqfE/D9vPs17dddirrPNLwILgfbkYjE214pg7Kyctm6LTjK5IENnLSDoJG3PeR6CFbNL4kcmi9cafNiAP2Vsj3uFWP4Iv3mZq0w0LycvLr+DSTG1TTUjsc03rS8lW458m8KKT6q1yBzg9KwtaiXc/6+5wxDtAUqSQiQ7O2s2Mw46OW/uoxqu4nK1C3a1+fsScKr1LmqV50sgoDO+3uEyYpLgBy30gmDAuW4Gp6sjCFHKy561ccJqfNDz/P2IWMjtLyICrogiNxsty2x65Cf3oAn+IL7kVxqrVMkYeVpW7euvEkqEwRxlkshA0YEMh6OjB0PnDqpjnFc6kM8Wgi14PEi4iuo0YT6dR6jb2qtOgqyAggiQZBB58qMwQ2MwV26+Gtyv6C+t1WYmblpQJ5RnUkgjmADpJA8ZiKNHg36uTTyV6coxstFNp/C+xdndpra5ZYasrNPe1ib4/whcVZa0xg6FWESrAyCJ+4+RO1eL4LxWpwzFxrw1W0lycXo0/qu+x2hNwd0RfZXhGIwuEuITba8Wd1ksULFRGYwD8Q1q49ouKYDifE6dVZlSUYxlZJSSTd7LVbPQ2qzjOV1sWDCF8id7l7zKM+WcuaNYnWJrzOKVBVpLDtuF3lzb25Xtpc5O19BWuAIXgXCntPijcykXrzOsGfCRGum9ej4zxWjiaGEjRbzUqaTvpqktvQ3nK9u5HV7sxhCpC4ayDBjwLvHpWtD2n4pGrFzxE8qavryvqPeT7WRnAuHHCWEsBUGIdW7y4nJQxhiYBJhoUHmD0r0Fdz9o+JSlGcv00Wmk+XwpOK3V21r3anPFV9blG+UHCYzBYqxj8CNLdoWPCgfu9GUZlIOhDRMaGBuRPrq9NqzS0K1FdbGcS43ct28YSLNibjv3SoEQxmMhdWIEAa+mhrlCm5PuM3L8mLUGbjqj3nZgrMoYj6KxOpW2EUxuVnnXoKNqcEpaNnJ6juu5gjbZzXLjDqEB/d0MfxE+81mlu2Q8RK8rddbC1diOT/AGCwveYp7kHLYSAYMG5ckaHaVRTK/wBsh6VTcWqfLDz/AB9ydhIWvI0SqYmhQEB24wQuYR2jxWf0q9fCDmjTcpmEc5Fd8PWdKopevhzOdWGeLRnQ/wBK9WVCE79kMpUkieYiQRqGGm4MHbkKxOOZWMxk4u47wV8ugJ+LZhyDDQ+01wi3bXcsk1JXQtWTI64Liu6dkYwlxgVnZXOjCeQYwR9pm18SgQa9NqWZbGyZYa4GfASv2c0alWXVWG6nqP6g6Hao2LwlLF0nRqq8X1dd/WxtGTi7o6tcWyQuIhTt3oUiyT5kk93O0MYkgAkmK+acW9l8ThZOdBOdP1kvFL6pba6EynWUt9yVBry53CgCgAmgIm7xbPK4aGO3elSbKn1BHedIQxIIJBFeo4T7L4nFSU66cKfpJ+Cf1a211OFSuo7as8sWcsySzHVmPxMfP/TYbV9LwmEpYWkqNFWiurvvfWhDlLM7ti1STUrHbDihFq4tsF8gLXAATOUFhbEHcnLI+rI3II2jF2z20QMywfZG1j7a4rEcYwVq5dBLW7roHTUgKQXEaDQRzqqnOU5ZpbnRKw67AcavG1iLbv3ndMotEySS5cQTOqys+hOtWuArTlFxetrW8zlUairluw9oKoUGY3JiSTqWPmTqfM1cQjlViqk8zbZ3Pp99bmDRew+CFvCI0Q179K3XxAZZ03CZRHKDXk8RWdWo5+nhyLinDJFIn64G4UAUBk3GOGfNr72QIQQ1vaO7YmAI0hSCscgo6gn0nD8R72lZ7rpMrMTTyzv2jWpxHEbZyXCdluQG8nGin3HhPom3PhNZZZu3frrkSqE/2sk6Eo4uWwylWEgggg8wdCKw0mrMEnw3ipGW3e6wtzSDyAfo3KdjpsTBgVaTg78jdMmq5AIoBp8wy62neyeiEFPTu2BXoJAB5AiqnG8EwOMbdWmr9q0fXidI1JR2O0v4td2sXPIJctx757k/h/SqCt7FYZpe6qSXbe0vplOqxMuaB7+LbZrFvyKXLk++dI/H+lZo+xWGSfvakn4Wj9cweJlyRwcDn1vO108wdLQ8hbBiNx4sx1gk1e4DgeCwVnTheS/c9X+PRI5SqSluO6tzQKDUr3ajtPbwtu42vgAzMBKqToFjm2o02E6kUekcz27fwY7jNMN8pVoOVNhhbJJzZgWLMczFl21JYkzqT50hxCEfhy6DIe4j5PLN4pdw95ltXPHBEnK2oy7HY7Nr51l8PhNqUJaMZ2TPAeB2sP4bZLKpnMY8VwiGPoolRG2Z96nYTDRp7dPrbzIeJqX+EmqnEQecH4b85vpZIlDLXBpHdqRIPKGJCxzDHoSK/iFf3VKy3fTJGGhmnd7I1ivOFmFAFAFAV/trws3sOWRS1yzLqACWYR4lAG5K7DmQPWpGFr+5qqXLn4HKtTzwaM7VgdRqK9UndXRUtAyyCDqDoRpR6gMFdKkW2108B6gRoZ+kPxGvWo9sryk+lUzrXcr3bfjN5XsYTCH/AHi+ygRAPibIgDNCjM+k+RmKgY/EumlCO7+hIgr7kDjeD8a4avzjEo62c6h892zcVpkZSocnXXaqyGJqRd7m9kafw3iT21EAvbIBC/8A9FmDAYmCPsnmTrEAW86GmaHoc7lgweNt3RNtgddR9JTzDLuDqPvqNtubDj8/n8/jQB+fz+fxoYD8/n8/jQB+fz+fxoBvjcfbtCbjBeg3Y7mFUSzHQ6AEmOtAQuK4pduaKBbQ77m4R67J57nU7HWpMMM3rIw2Ur5SOHs+CAtLPd3FcgAk5YdTAG+rSfKTWuOpN0bRWzEXqV/ifbnB3rFyzb4Nhrdx0KLcQqXRiIzAC0DI33qisdSy9mMNct4S1YYnMUzPMgoHkhBzDQfaa9DhKclTUH5+fIiV6uXbcmlAGg2GgqxStoV54zACToPajaWrFr9I0XsVws2cOGZSty942BBDKCPCpB2IXcciW9a8riq7rVHLly8C3pU8kbFgqOdAoAoAoAoCgdtOB90xv2wTbdv0g5Ix+l+6TuORPQ6W/DsXlfup7cvx+P8ARDxNG/xordXZAOLlsMIP+hHQg8j51iUVJWZmLcXdFd7VcHa+tsm5ku2jKXz4fMB8sBDmA8QETsBMVW4zCucVrtz/ACTqOIT0e5DYPsjxC+cuLvv3QbVWuvczAEagTGoJgkg+VQafDqjfxaIkuY64ph+JY/FX8Nw9WNvDhVZVuW006lnYE6jkdh6zri8RPO4RdkjMVoecJOMwWNt4TiakG6i93mZHZZLKkOjHQlWWJ3g6b0wle81Cpqn2mJLsL+DdHwX7ye6P/mq8eggVZywsHtddd5omObfFMSNzZcbRkdD6lgzD2yj2rR4Z8mZzBc4piSZBsoOhR395zr90e9FhXzYzDdmut8d+63kCqAf4aqSPJif51usLDndmMzOLWHVTKqAevOOk713jCMdkYuK1sDyaAh2tW2fPZRA0Ze/VUmN4SQQdeZ0Gu9c1SUneKt38/I41K6johzbthRA9fMnmSeZNSoxUVZEJu7uzqsmCy9jOB96wv3AQiN+jH12H0v3QdupHQa0nEcXm/wCKG3P8fkn4ajb435F/qoJgUAUAUAUAUB46ggggEHQg7EUBmfaPgLYVpUM1gklWAP6PnlePhA5MdNANDGa+wWPjJKnUeuy7/wCyvr0Gm5R2+hE1aEQ8oBJFZNbZlfqMfCP3TqV6R8Omw1ni6VtY+nX+iRCu1pIqPHOAX3v3b2CvNbuOAXtZ3tuSByMwwJ2PwzOulVGJwbnNyhv2Pr+idTqJoedk+yt9by4nG3DcuKpCKzs5WerExpLCBI1mumEwUqcs89+wzKV9i61ZGgUAUAUAUA1xWORNCZaJyjU+p+qPtGAJGutauSWhrKSitSo4jtvhWeHuPlBjKinIfNjAZo2j4fI6Gof62hm+J+m35f0NZxqyWit9Sy4TEpcRblshkYAgiYj+npVnCcZxzRejIDi4uzFvzyrYwSvZzgTYppYFbAgliCBc55Un4lI0LbctTOWrxuOjFOnTeuz7v7JdDDttSlsaaigAAAADQAbAVQlge0AUAUAUAUAUAUB46ggggEEQQdiKAz7tJ2Yaxmu2fFZGpXUtbHMjqg+8A9BVzg+IbU6vr+fz69pCrYb90PQrqtOo2q5IIVkHF20raMAfWtZRUlqjKbTuhMWGXW3cdfJjnU+oY5hHRWX3rk6Nvldv568jssRPxFO/vdLX3v8A6UyT7jp+pXYejF3edtT5i5/TLWLT7EbfqIc7h87u/s1HmX//ADTLPsQ/UQPPnF7pa+9/5R/Ws5J9xr+p7hI4dm/WXHP2VJtqNOQU5jP2mPlFFRvrJ3/jrzuc3iJvbrryI/tLaK4O+LIAOQ9dvpbazlmPOK0xUXGhLIuX+zFJ3qLMVXB2+z3zdO8bHfOO6XOFyZO9yjNGnw559q8sWpMfJyzfM5eModsvpzmdN+lei4Zm9xrtfQrcVb3hpnZvsu1/LdveGydQuoa4NIPkh+8jyNRcZxHeFL1/H59O060MNtKfp19DQUUAAAAACABsBVOTT2gCgCgCgCgCgCgCgCgCgK3xbsdYukvbmxcO5T4G3+K38M6/EIbRQSQIqTRxdWj8r07Hscp0YT3RTeK8HxGHP6W2SnK7b8Vvn8Q+JDpzGXUDMSYFzQ4jSqaS0fft6/mxCnhZx1WpH23BEgg+hB/lVhe5GOqyD2sA8FZAfn8/nlQHtYB5WQeXHAHiIA84j8awwR+B+TW3i7ouW8PlTXM7EpZJ02Uauf3IXRpM6GjxE8HGd4q77Ft14eZPpKs1rov566Rp3A+xGGw+UsO9ZRC5gBbQafBbHhB0+Iy2rQQDFQauKqVFZuy7FoiRClGOvPtLPUc6BQBQBQBQBQBQBQBQBQBQBQBQBQERxHszhb2r2VDaDMha28AyBmQgxJ2mDzrpTqzp/K7GsoRluiAxXYMj9TiCf+cqn8UCjppHXXpOpcTqx+bX+OvQ4SwsHtoR1/sbjAYTuHEbl3TXplyN9886kx4tG3xROLwkr6MaYrs3jkj/AHbvZ/Y3bRA2371rf4TXWPFKT3TRq8JPk0GF7N455/3buo/bXbIB9O6Nw/fG9JcUpLZNj9JPuHeH7G4xjD9wgjcO769MuRfvnlXKXFo/tj6m0cHLm/T/AESOF7Bk/rsQR/yVUdI1uBh10jpr1jVeJ1ZfLp/PXodo4WC31J7hvZjCWNUsqWMgs5a48GCRmckxI2mByqDUrTqfO7neMIx2RMVzNgoAoAoAoAoAoAoAoAoAoAoAoAoAoAoAoAoAoAoAoAoAoAoAoAoAoAoAoAoAoAo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0" name="Picture 2" descr="Free Positive Cliparts, Download Free Positive Cliparts png images, Free  ClipArts on Clipart Library">
            <a:extLst>
              <a:ext uri="{FF2B5EF4-FFF2-40B4-BE49-F238E27FC236}">
                <a16:creationId xmlns:a16="http://schemas.microsoft.com/office/drawing/2014/main" id="{88FEFE6E-2234-373A-5695-4232533F3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391" y="4221088"/>
            <a:ext cx="161925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76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899592" y="404664"/>
            <a:ext cx="7632848" cy="6264696"/>
          </a:xfrm>
          <a:prstGeom prst="rect">
            <a:avLst/>
          </a:prstGeom>
        </p:spPr>
        <p:txBody>
          <a:bodyPr>
            <a:normAutofit/>
          </a:bodyPr>
          <a:lstStyle/>
          <a:p>
            <a:pPr marL="0" indent="0" algn="ctr">
              <a:buNone/>
            </a:pPr>
            <a:r>
              <a:rPr lang="es-CO" sz="3600" b="1" dirty="0" err="1"/>
              <a:t>Neutron</a:t>
            </a:r>
            <a:endParaRPr lang="es-CO" sz="3600" b="1" dirty="0"/>
          </a:p>
          <a:p>
            <a:endParaRPr lang="es-CO" sz="3600" b="1" dirty="0"/>
          </a:p>
          <a:p>
            <a:pPr marL="0" indent="0">
              <a:buNone/>
            </a:pPr>
            <a:r>
              <a:rPr lang="es-CO" sz="3600" b="1" dirty="0" err="1"/>
              <a:t>S</a:t>
            </a:r>
            <a:r>
              <a:rPr lang="es-CO" sz="3600" dirty="0" err="1"/>
              <a:t>ubatomic</a:t>
            </a:r>
            <a:r>
              <a:rPr lang="es-CO" sz="3600" dirty="0"/>
              <a:t> </a:t>
            </a:r>
            <a:r>
              <a:rPr lang="es-CO" sz="3600" dirty="0" err="1"/>
              <a:t>particle</a:t>
            </a:r>
            <a:r>
              <a:rPr lang="es-CO" sz="3600" dirty="0"/>
              <a:t> </a:t>
            </a:r>
            <a:r>
              <a:rPr lang="es-CO" sz="3600" dirty="0" err="1"/>
              <a:t>that</a:t>
            </a:r>
            <a:r>
              <a:rPr lang="es-CO" sz="3600" dirty="0"/>
              <a:t> has </a:t>
            </a:r>
            <a:r>
              <a:rPr lang="es-CO" sz="3600" dirty="0" err="1"/>
              <a:t>the</a:t>
            </a:r>
            <a:r>
              <a:rPr lang="es-CO" sz="3600" dirty="0"/>
              <a:t> </a:t>
            </a:r>
            <a:r>
              <a:rPr lang="es-CO" sz="3600" dirty="0" err="1"/>
              <a:t>same</a:t>
            </a:r>
            <a:r>
              <a:rPr lang="es-CO" sz="3600" dirty="0"/>
              <a:t> </a:t>
            </a:r>
            <a:r>
              <a:rPr lang="es-CO" sz="3600" dirty="0" err="1"/>
              <a:t>mass</a:t>
            </a:r>
            <a:r>
              <a:rPr lang="es-CO" sz="3600" dirty="0"/>
              <a:t> as a </a:t>
            </a:r>
            <a:r>
              <a:rPr lang="es-CO" sz="3600" dirty="0" err="1"/>
              <a:t>proton</a:t>
            </a:r>
            <a:r>
              <a:rPr lang="es-CO" sz="3600" dirty="0"/>
              <a:t> </a:t>
            </a:r>
            <a:r>
              <a:rPr lang="es-CO" sz="3600" dirty="0" err="1"/>
              <a:t>but</a:t>
            </a:r>
            <a:r>
              <a:rPr lang="es-CO" sz="3600" dirty="0"/>
              <a:t> no </a:t>
            </a:r>
            <a:r>
              <a:rPr lang="es-CO" sz="3600" dirty="0" err="1"/>
              <a:t>electric</a:t>
            </a:r>
            <a:r>
              <a:rPr lang="es-CO" sz="3600" dirty="0"/>
              <a:t> </a:t>
            </a:r>
            <a:r>
              <a:rPr lang="es-CO" sz="3600" dirty="0" err="1"/>
              <a:t>charge</a:t>
            </a:r>
            <a:r>
              <a:rPr lang="es-CO" sz="3600" dirty="0"/>
              <a:t>. </a:t>
            </a:r>
            <a:r>
              <a:rPr lang="es-CO" sz="3600" dirty="0" err="1"/>
              <a:t>The</a:t>
            </a:r>
            <a:r>
              <a:rPr lang="es-CO" sz="3600" dirty="0"/>
              <a:t> </a:t>
            </a:r>
            <a:r>
              <a:rPr lang="es-CO" sz="3600" dirty="0" err="1"/>
              <a:t>nucleus</a:t>
            </a:r>
            <a:r>
              <a:rPr lang="es-CO" sz="3600" dirty="0"/>
              <a:t> </a:t>
            </a:r>
            <a:r>
              <a:rPr lang="es-CO" sz="3600" dirty="0" err="1"/>
              <a:t>may</a:t>
            </a:r>
            <a:r>
              <a:rPr lang="es-CO" sz="3600" dirty="0"/>
              <a:t> </a:t>
            </a:r>
            <a:r>
              <a:rPr lang="es-CO" sz="3600" dirty="0" err="1"/>
              <a:t>contain</a:t>
            </a:r>
            <a:r>
              <a:rPr lang="es-CO" sz="3600" dirty="0"/>
              <a:t> </a:t>
            </a:r>
            <a:r>
              <a:rPr lang="es-CO" sz="3600" dirty="0" err="1"/>
              <a:t>one</a:t>
            </a:r>
            <a:r>
              <a:rPr lang="es-CO" sz="3600" dirty="0"/>
              <a:t> </a:t>
            </a:r>
            <a:r>
              <a:rPr lang="es-CO" sz="3600" dirty="0" err="1"/>
              <a:t>or</a:t>
            </a:r>
            <a:r>
              <a:rPr lang="es-CO" sz="3600" dirty="0"/>
              <a:t> more </a:t>
            </a:r>
            <a:r>
              <a:rPr lang="es-CO" sz="3600" dirty="0" err="1"/>
              <a:t>neutrons</a:t>
            </a:r>
            <a:endParaRPr lang="es-CO" sz="2800" dirty="0"/>
          </a:p>
        </p:txBody>
      </p:sp>
      <p:sp>
        <p:nvSpPr>
          <p:cNvPr id="2" name="AutoShape 2" descr="data:image/jpeg;base64,/9j/4AAQSkZJRgABAQAAAQABAAD/2wCEAAkGBxMTEhQUEhQVFRUWFxgYGBgXFxQbFxkZHRoYGRwcHBocHSggHR8lGxocIjEhJSkrLi4uFx8zODMsNygtLisBCgoKDg0OGxAQGy8kHyQsLDQsLyw0LSwsLC0vLC8sLCwvNDQsNCw0LCwsLCwsLCwsLCwsLCwsLCwsLCwsLCwsLP/AABEIAL4AwAMBEQACEQEDEQH/xAAbAAABBQEBAAAAAAAAAAAAAAAAAwQFBgcCAf/EAEYQAAIBAgQDBgEIBwUIAwEAAAECEQADBBIhMQVBUQYTImFxgTIHFEJSYpGh8CMzU3KCscFjkpOz0RUkNHODssLhdKLiQ//EABsBAQACAwEBAAAAAAAAAAAAAAAEBQECAwYH/8QANhEAAgECBAMFBwQCAwEBAAAAAAECAxEEEiExBUHwUWFxgZEGEyIyscHRFEKh4TTxI1KyUzP/2gAMAwEAAhEDEQA/ANxoAoAoAoAoAoAoAoAoAoAoAoAoAoAoAoAoAoAoAoAoAoAoAoAoAoAoAoAoAoAoBLFYlLal7jKiDdmICjlqTpvQFcxfbjDr+rW5dOnwrlH3vG331Lp4GvP9tvHT+zjLEU48/Qr9/tjjH27myOig3GHL9Y0Ag7/qxG3KTPhwlfvl6dfYjyxn/VeozvcdxbGTiLg0jwhFH3Bd6kR4ZQS1u/P8HN4qo9hrfxl54z377RtF11/7CJ95rrHA0I/t9dTR16j5lP418oz4V2t4a7edxAZmvOyCOXiLSdxpHqYiqzFzw0XlhC7Xkv4JVGNVq7ZPdkvlBv4kEriHW6B4rbm2+kjxLKieWsabeu+Hw+GxMdE4vx/JrUqVaT11RYL3ygX8Mua89h16XJtsx20dMwETP6s+24xX4bCmr57Lv6+xmninJ2tfw6+5ZeHdvsLcUMwdAZ1gOsDnmtlhvp19KhywVZK6V13a/wBnZV4PRu3iWbC4lLih7bK6HZlIKnloRpvUU7CtAFAFAFAFAFAFAFAFAFAFAFAcXrqorM5CqoJZiQAABJJJ2AHOgKfxbtx9HCpm/tLgYIN9k0ZztvlGsyYirChw6pU1l8K/n0I1TExjtqVLG33vOHvO1xh8ObZdx4VGimCdQJgxMVdUMJSo/Kte3mQqlWc9zipByCgCgCgM9wXaS7wq5ftPg8Ne7y6XV79stI+wemv315XE0pU6jUlzLelNSirDvswbmMx1zHtaXDoVACWgUtMcotwBzHhLH7UdKm8MoSc/ePb69fU4YqosuXmNbXB8Njr2JuY7iCYJ0um2tt7ZueFRAg5129N5POoWKnKdaTkd6MUoKwp2URcPxC9hsNfGKw+UN3qjIuiqcwUk7M2TfoeUVL4XUkqjitmvTv8AsccXFZbmgYO+9ly9l2tsfiK7NsJZT4WOgEkTAiat6+EpVvmWvbzIcKs4bdddMtvCe3H0cUmXpctglDtumrKd9sw8MyJiqavw2rT1j8S/km08TGWj0LhZuq6qyEMrAMrAgggiQQRuCOdVxJO6AKAKAKAKAKAKAKAKAa8Sx9uxbNy4YUfeTyAHMmtoQc5KMVdsw2krszbjfG7uKYZxkQGVtKxI0OjOYGZtjEQpiJIzH0GEwEaXxT1l9Ou0rq2Jz6R2I6rAjddaHtAJXr6rGY6kwBuzHoANTp05AnlWspqO5tGLlsjwC83wqE+1c1j+BTrtHxLvOux5upJ/KvUkQw7/AHM7PD3/AG7/AN21/Va1+L/t9PwdPcQO/wDZq/Xuf3z/AErFn2s291DsOLnCkYFWZyOYLSOux03g0cLrVmfdRWtgHD2/bP8A3bUfgg0rPxf9voafp4FW4/2JF5muGRcaJe0BlY6am0xkHlo56npUGvg41G5PR9q29P77zeOeGkdV37j/ALM8Dw+Gz9yWZ9nLfGOYBWBl3B21030qXhcPSpXyavnfci1pzk7SJyphwD8/n88qwCQ4Jxu7hWJQd5bJ8VosQNTqyGDlbUmIhucE5hX4vARq/FDSX1JNHEOGj1RpXDeIW79sXLZlT94PMEciOlefnCUHlkrMsU01dDqtTIUAUAUAUAUAUA24jjUs22u3DCqNeZ1IAA8ySB71mMXJpLdmG0ldmV8SxrYi7312M2oQaeBCfhXpsM0bkbwBHp8JhY0YW582VVWs5y7hGalHK5xcuBRLEKBuSQB0rDaSuwk3scrauP8A2a9Ylz6A6Ly3k7iBoa4ucpbaL+eurEuGHW8h3hsKiSVGp3Y6sfVjr7VhRSdyQlZWFqyZPaAKAKAKA8oBHEYVXgsNRsw0YehGseVYcU3cw0noxo1q4n9ovUCLg9QNG57QdhB1NZU5R31X89dWI88P/wBTq1dDDMpBB5gyN+orsmpK6IrutzusmL3FuG41sPdF618WgcftEB+Ftp0Jyk7E+ZmLi8LGtC3PkztSquEu41Th2NS9bW7bMqw0kQdCQQR1BBHtXmJRcW090WiaauhzWDIUAUAUAUAUBmfajjfzm6Ah/Q25ywZFw6fpD1A2WORY6yMt9w7CZF7yS1e3d/sr8TWu8iIirQiHFy5EACSdABuf/XnWspZUbwg5uyFcNhSCHcy3IAnKvptJifEROp2GlcdXrImwpxhsO6ydDwmgOcMHuibKF1MQ5OW2Z2Ibdh5qCOk1HliYr5dTKiPbfArrfrLwTotpQSPV7gOYeiL0k1weIm+4zYcJ2dT6Vy8565gunogA/CeVaurN8zNgfs6keG5eU9c+aPZwQfcfjrWFVn2iwhc4BcXW3fzn6t1Eg+Qa2Fy68yG9K3WImu8xZDO/bu29blpgBuyeNRrE6eICeq6c41rvHExe+hjKzm24YBlIZSJBBkEHYgjcVITTV0YO6AaYnCa50gN0JOVuWvQx9Ia6cxpWNU7o0nTU9xG3cmQZDDcHcf6g9a7RkpIgzi4uzFK2NCX7Lca+a3SHP6G4RnkwLbCf0g8joG8gp0g5qviOFzr3kd1v3/6JeGrZXlZplUJYBQBQBQBQFU7f8SAsnDggteEOuhi0ZDZhyDQUHWWjYkTMFh/fVVfZb/jzOFepkhpu9ijk16Yq7nF1wok7f15AdSToBzJrDkkrsyotuyIzEdoMLh2m/dAuwAUXxFAfokDnprz9oqBPFU4u83r2dhZU6WVWRM8P4havrnsurrJEqeY5Hof9RXaFSM1eLuZasL95LKi+J2+FQRJHM+QE6n06gFUqRhuZSJbBcDUQ16Lj7xqba9IB0aPrETPTQCBOpKe/obLQl60MhQB+f6fn7qGAoAoAoCMxvBkaWSLdwyZGisftrsZ5nfzmtoTcH8IdmQzEq/d3IW5vlncbZlOmZZ5wI2MGp1OtGfj2GrRQj2f4hxpr74V0XD2rndBHuFQcsGSoXWd9dtuVUeKxEqk3rodEhPgKYvDY+9gsS/eXUt6DMXBMC5lDHkVc6nYgcpmTgMRPPZu+hzrUlOJc7dwMJH/sdQRyIOkcjV9Fpq6Ktpp2Z1WxgvPYDiYaz83JAayIRdBNkQFjqFkJ5QvUE+YxuH9zV02e348i0oVc8O9FrqGdwoAoDi9dVVLMQqqCWYkAADUkk6AAc6AyXHY84i694gjOfCDIKoPgBBAgxqRGhJr0+Coe5pJPd6vruKqvUzzEZqWcUJYZc9wt9G3oPNyNY/dBiddWYaZdY825S7l9SZh4WjmM37NYXhLpcbit/F2sT3reG0qxlhTLTbaGzl5E8hpXlpXu77k8meweRcbiUwRe5hWIW2bgh2bdZMAAxnJ02G1T8BUcMz5fc0krmv8ADMCLSRoXbVm+senoNgPXzrvJuTuzA8rAEMRi1QhTLOdVRRmdhoJy9JIBYwBIkio+JxdDDQz1pKK7/t2vuWpsot6I9FnEPsEtDq8u3plUqBI55tI2NeRxntpRjph4OXe9F+TvHDPdiicG+vfvv0k20j/DRSfeaoa3tfxGollyx8F+WzqsPBA3BvqXr6dfErz/AIisB7RWtH2t4jBvM4y8V+LB0IMS+bYi3zW8vIgBLgH2tSjHqRk/d6X2B9s6ctMVC3fHVem69Wc5Yd8mFjFq5K6hwJZGGVwNRJU8iQQGEqYME17DDYujiYZ6MlJd337H3PUjuLjoxepBgb47CC6hUjzU/VaCAw8xP4kc6ap3W4Me7WfJ+9y/ce0yrcJl0bRST9NWHJtTBEzNa1MJ75ucHrzQUraM94Dw7D8KZ3xOIQ3WSAigyFkE6TJkgbgfDpXSjTp4Rtzlr19TDblsT2D4vZvPnsOHV4DATKPErmHLMARPVQNSdJ1CvCUvhej/AIf9/Yi4mm7XJOphCFsDxA4e6l4SchlgJJa2fjAAknTUDmVXnrUTG4f31JpbrY7UKmSV+RrVm6rKGUhlYAqwIIIOoII0II515gtTugCgK529xmTClOd4i3HVTq/tkBHvUnCUve1ox5c/BdWOVaeWDZn5r1JUiOJvFVJAkmAomJZjlUHQwJI15VrUlljc2jHNJLtKXxvtletsbOEQEW2KtdKli7CM0DZdZ68tqo62OlB5Ict2WsYKx1wbB4XineG9Z7jEJlL92SuYGZbKQQNZmZO2tZoxpYq+ZWl3GXeJo/YrglqyHe1bVE+BImSB8TknUyRlG+iSD4jG8oxTywWiMForUDbF4kLpmRDElnICIshcxJInUwBzOmmpqq4txSOBpXScpvSMVzf4W7O9ChOtPJBNvu3OuH8QwlsQMTadmiWa7aLudhMQPQAADkK+W8Qq47HVXWrwlfwdkuxd3TLaPD8RBf8A5y9H+CYVgRIMg7EbVVNNaM4NNOzPaGAoDixeVxmRgymYKkEaGDqPMR7VmUZRdpKzNpwlB5ZKz7xjxe5Y0W7eW0/0Gzorg/ZzaH0IIPMVY8MxWLwlX32GTdt9G012O3XYZjhalaLyxbXcmxCzdIIVyM0SrD4bi/WX8JHKRuCCfqXB+MU+IUrrSa+aPZ3+HTKyrSdOVmLVcHIh+0WF8K3l3tzm87ZjN9xAYH7JH0jW9OeSSY30Mbt2eHXMbjv9rXcTaIu/oe5CyVlhrKNpkFuNpB51W4m/vZX7f9G62O+FYXC/7SCcLuXblhrRzveHjGsk+FV2YIRpvXXAqTq/D107GJpNWZfMLdLKCRB1DDcBlJVgDAkSDrzr0kJZo3KmccsmhWtjQ0HsFjM+FCc7JNuOijVP/oQOe1eWxdL3VaUeXLwfVi2ozzQTLHUY6hQGb9uL+fGRysWwi+tzK7nzBC2hrsVPXW64TT0lPy69SDi5aqPmQYFXJCEyM1y2vTM59hl/mwrhV1aRIwyu2yl2eO8U4P3tjCrlw7XTcVu6Dr4oUDOZgwgEHXSedecr4adOb005FkncedlcJi72Ju4vEoVv4hktqSuUyxAdwn2EUtB3ywN6k4alOlFzkrPkayaehsNiyEVUUQqgAc9BpXQwc4m+EUtBOqgAbszEKoHqxA6em9cq9aFGnKpUdoxTb8jKV9ERnarCZOHX82txghdupzr+A2Ar5QuIVMdxNVZvS7suxWdl1uel4HBRxlNeP0ZzascKyLmOEnKJ8VuZjXYzNRZT4hnds+/YyXKfFM7y59+xiXZXEXEsYk4dDetreIsIWyysjNDHSBJPtW+OhCVWmqrytx+J768jfiVOE69JVpZZOPxu17Plp2lwQmBIgxt0qme+hQuyehE8fw1+4uW3cFq3lY3GAm4eiryE6yal4SdKDzTjeV1ZcvFk3BVKFN5pxzSurLl4v8DX5P8A/gLH/U/zHrtxb/Ln5fRHfjf+dPy/8oa47g+Gs95exYbEtcc692WKiNAACYAjeutLE16tqdB5El27952o4zEV8tLDtU1Fdtr9/i+wS7IYMXMLdCNCm67WRmBa19WTyPUdCetSa+NqYTGU60fmilfkpdvk9jnx1ZqsYyXxZVd2td9qJjB386Bog6gjmrKSrDfkwI5jTc719Yw9eFelGrDaSTXmeUas7CpUbRPLUae811BnPGeyOGuvcS6hzIcqXASHyEApJ1zFR4fFM5CTvXaFCnWj8S1XPn14mt2thzwPgNjCrFlIJABc6u3qfXWNqlUqEKStFGG7nsZbtxesOPcZf5rXak9WiFiY2kn2is12I5Odhr+TGRyv28jetvM6HyADXRpuWHSqji0NIz8uvQm4OW8fM0iqQnBQGU8fuFsXiSdxcy+wVQK9HwyKVBNc2/x9isxTvUaGM1YEfcT4eJu3mHIW7fuoZ59IugexqM1/yN+C+/3J2H+QkaydhfhCZsSOeRGb0LEKJ9Rnj0NQ8VLVRNolkqMZEAubEWV5IHue8d2D9zt+RXk/bHE+7wSpp6zkvRa/WxIw8byuI9vP+Av+i/8AetfPuF/5cPP6M9Bwb/Np+f0Ytg+zuEyIfm9qcqmco3gVrUxuIzNZ36mlXiOKzSXvHu+ZIYnEWsPbLORbtpHLQSQBoPM1GhCpWnljrJkWnTqYipljrJjhWkAjY61zas7HJqzsxPFfA/7p/lW0PmXibU/nXiiD+T//AICx/wBT/Mep/Fv8ufl9EWXG/wDOqeX/AJR5b7WW0e5bxQ7h0YgA5mDLyYELzo+GzlGM6PxJrws+zcS4TUnCM8O86a8LPs3EuyS572LvoCtm665JBE5RDMB0JrfHvLSpUpO8op389l5HTibyUaNCTvOKd+670XkPrq5MQ42F1RcHmyQjfgbe/lvy9r7G433mGlh29YO68H/d/U81iI2dxcV7MjFe46sYi3H07Tz/ANNreX/MIMzsOhnvhpNVLdq+n+xIampxoR/EBF2y3UXLfuwV59ItH7xWq0qJ+K+/2OOI+TzFJqSQR72fuFcXhivO5lOnIqwP4c6gcTinQbfJr8EnCu1TxNWrzhZBQGP4u8XvX3aJN67MTHhcoOfRR7zXqMDFRoRt1cqa0r1G2cVKOR5wpf1rfWuH2yqqf+M+9R1u33k+irQQ9rJ1HnZlZuYl+jW7Ufup3k+/fkR9nz0r6+tRvy+/3N1sT9cjIlgdcVcn6FlI/je5M/4Sx6nevn/ttVealT5av6IlYZbslbiBhDAEHkRIrwibTuiXGTi7o6ArBg5uWwwhgCOhEisptO6Mxk4u6djoCsGAIoDm3bCiFAA6AQKy227szKTk7t3ObthW+JVb1AP86zGco7MzGco/K7CgFamu5C8dYJdwryBLXLRnYIbTXSfIhrC6nSC2mxHsPYuq44ucOThf0a/JHxKvFGfcR+WHDJdC27Ny4gMM8qukDVRrOsjUjbnNfQ3iVfRESxLPx+zjLWFv2Dvea205c6zYuOyEDYZkQ+eQeVSsNNSmmjVocVaGgx4qv6pvq3B75lZP/KfasPdPv/o5VleDOqkEA7wl4pesOIkXrW+3idUPPox94qLjoqVCV+rHWhK1RM2CvLlsFAZFjrGS/fSZi9cM/vMX/DNHtXp8DPNh49bFVXVqjEBUw4nnCm1ur9W5p/EqOfxY+wqMvml4k+i7wQ+rY6jvs60Xr67BktP6tNxHPmcotg/w9RVfiFar5dfY3jsWCuIEsHpim+3ZE/wOcsf4jT6DoZ8F7b0o2o1Oeq+jJWGe6Eu1XaD5mltu77zO+SM0EaEyNDO21Uns5wCPF6lSDqZMqvstfVq3iT6dPO2iVwOMS9bW5bYMjCQR+dwdCORFUeLwlbCVpUK0bSi9V1ye6fNamjTi7MZdn+LfOUuMUyZLr24mZyxrsImdqsuO8Jjw2tCkp5s0Iy2ta99N+Vu7wMzjlt4EpVKaiGNxaWka5dYIiiSTt+Z0jzqRhcJWxVVUaEXKT2S69W9EtTKTbsiN7N8eGL74quVbdzIpkywiQSCBl9KuOO8BfClRUp3lON2tPhel1dN38dDapTyWuPeL8Tt4e0blwwBoBzZuSgcyf6E8qruGcNrcQxMaFJavd8kubfcv5dlu0YjFydkJdnuJ/OcPbvFcmefDOaIYrvA6dK68b4auHY6phVLNltrte8U+19ttzNSGSTiRnbDDPeyWUYq3d4i4rCJDhBZXfSIvt01C67zfexlFSxFWfNRt6v8AoiYh6IxvhXa3CYO0mHxPBrN29alXe4wV2OY7g2jttudq9q1YjEp8n2BuLbDOr21u33vW0IhcqW2tEjnqb6jaItHrVjw+Lz69cvuaTehd6uTmMeKHW0OTXBPllR3Ee6j8aw/miu85VnaDOqkEAVwFjPfsJtN62Z/dYP8A+Me9RMfPLQl1udsOr1Ea9XmC1CgMr7RWsuLxAOsuG06MqmvRcMlehbsb/P3K3FR/5PEjz+dqsCNc4wBi9dXkyo4828SMR6KtsEcpHWo8tKjXal+H9ibh3eBIVsdxXh93JiLZ5OGtn3GYfike9RMVHRSNolmqIZGuLui29u6fhUlX30R4GY+StBJMADMZGXXz/tNgZYrASybx+Jd9t16a+R2oyyyGnbP9ZgP/AJdv+teV9lW1hse1/wDGX0ZaUv3eDEcATgMV3BB+bYgzZPii3cJ1t7mAd+W/rUjHZePcM/Wx/wAiirVFpeUEl8ey2/K7L5fxxzc1v4dp12Nsd5hsUhLKGxF9ZUwwmBKnkR1rX2rxDw/EcNWSTy0qbSlrF2b0drXXb6Cq7NPuRZcHY7tEQFmyqFljLGBEk8zXj8XiHia86ziouTbtHRK/JLsOLd3cTxnDrV0o1xAxtkss7AkRMbH3rthOJYnCQqQoTy50lK29k76Pdd9tzKbWxBdkWAu8QJ2GJb+Qr0vtPmnheHpat0l38onSptHw+7GR4xh8Rde7cv2Vt2c62Ua4oZniO9IJHKQuh3Jqyo8LxnDKFPD0aM3UquDqyUbqMb393ez8Z6ra1rGXTnFWSeo++TvEo2BsorqWQHMoYFll3iQNRPnVP7a4etDi1WrKDUZZcra0doRTs9nbnbYYhNVGVTt128OGvuuHt97iGhUDK5QW0JzNCwWJuZ1gHTJMwRPo/ZvDfo8CpfuqfE/D9vPs17dddirrPNLwILgfbkYjE214pg7Kyctm6LTjK5IENnLSDoJG3PeR6CFbNL4kcmi9cafNiAP2Vsj3uFWP4Iv3mZq0w0LycvLr+DSTG1TTUjsc03rS8lW458m8KKT6q1yBzg9KwtaiXc/6+5wxDtAUqSQiQ7O2s2Mw46OW/uoxqu4nK1C3a1+fsScKr1LmqV50sgoDO+3uEyYpLgBy30gmDAuW4Gp6sjCFHKy561ccJqfNDz/P2IWMjtLyICrogiNxsty2x65Cf3oAn+IL7kVxqrVMkYeVpW7euvEkqEwRxlkshA0YEMh6OjB0PnDqpjnFc6kM8Wgi14PEi4iuo0YT6dR6jb2qtOgqyAggiQZBB58qMwQ2MwV26+Gtyv6C+t1WYmblpQJ5RnUkgjmADpJA8ZiKNHg36uTTyV6coxstFNp/C+xdndpra5ZYasrNPe1ib4/whcVZa0xg6FWESrAyCJ+4+RO1eL4LxWpwzFxrw1W0lycXo0/qu+x2hNwd0RfZXhGIwuEuITba8Wd1ksULFRGYwD8Q1q49ouKYDifE6dVZlSUYxlZJSSTd7LVbPQ2qzjOV1sWDCF8id7l7zKM+WcuaNYnWJrzOKVBVpLDtuF3lzb25Xtpc5O19BWuAIXgXCntPijcykXrzOsGfCRGum9ej4zxWjiaGEjRbzUqaTvpqktvQ3nK9u5HV7sxhCpC4ayDBjwLvHpWtD2n4pGrFzxE8qavryvqPeT7WRnAuHHCWEsBUGIdW7y4nJQxhiYBJhoUHmD0r0Fdz9o+JSlGcv00Wmk+XwpOK3V21r3anPFV9blG+UHCYzBYqxj8CNLdoWPCgfu9GUZlIOhDRMaGBuRPrq9NqzS0K1FdbGcS43ct28YSLNibjv3SoEQxmMhdWIEAa+mhrlCm5PuM3L8mLUGbjqj3nZgrMoYj6KxOpW2EUxuVnnXoKNqcEpaNnJ6juu5gjbZzXLjDqEB/d0MfxE+81mlu2Q8RK8rddbC1diOT/AGCwveYp7kHLYSAYMG5ckaHaVRTK/wBsh6VTcWqfLDz/AB9ydhIWvI0SqYmhQEB24wQuYR2jxWf0q9fCDmjTcpmEc5Fd8PWdKopevhzOdWGeLRnQ/wBK9WVCE79kMpUkieYiQRqGGm4MHbkKxOOZWMxk4u47wV8ugJ+LZhyDDQ+01wi3bXcsk1JXQtWTI64Liu6dkYwlxgVnZXOjCeQYwR9pm18SgQa9NqWZbGyZYa4GfASv2c0alWXVWG6nqP6g6Hao2LwlLF0nRqq8X1dd/WxtGTi7o6tcWyQuIhTt3oUiyT5kk93O0MYkgAkmK+acW9l8ThZOdBOdP1kvFL6pba6EynWUt9yVBry53CgCgAmgIm7xbPK4aGO3elSbKn1BHedIQxIIJBFeo4T7L4nFSU66cKfpJ+Cf1a211OFSuo7as8sWcsySzHVmPxMfP/TYbV9LwmEpYWkqNFWiurvvfWhDlLM7ti1STUrHbDihFq4tsF8gLXAATOUFhbEHcnLI+rI3II2jF2z20QMywfZG1j7a4rEcYwVq5dBLW7roHTUgKQXEaDQRzqqnOU5ZpbnRKw67AcavG1iLbv3ndMotEySS5cQTOqys+hOtWuArTlFxetrW8zlUairluw9oKoUGY3JiSTqWPmTqfM1cQjlViqk8zbZ3Pp99bmDRew+CFvCI0Q179K3XxAZZ03CZRHKDXk8RWdWo5+nhyLinDJFIn64G4UAUBk3GOGfNr72QIQQ1vaO7YmAI0hSCscgo6gn0nD8R72lZ7rpMrMTTyzv2jWpxHEbZyXCdluQG8nGin3HhPom3PhNZZZu3frrkSqE/2sk6Eo4uWwylWEgggg8wdCKw0mrMEnw3ipGW3e6wtzSDyAfo3KdjpsTBgVaTg78jdMmq5AIoBp8wy62neyeiEFPTu2BXoJAB5AiqnG8EwOMbdWmr9q0fXidI1JR2O0v4td2sXPIJctx757k/h/SqCt7FYZpe6qSXbe0vplOqxMuaB7+LbZrFvyKXLk++dI/H+lZo+xWGSfvakn4Wj9cweJlyRwcDn1vO108wdLQ8hbBiNx4sx1gk1e4DgeCwVnTheS/c9X+PRI5SqSluO6tzQKDUr3ajtPbwtu42vgAzMBKqToFjm2o02E6kUekcz27fwY7jNMN8pVoOVNhhbJJzZgWLMczFl21JYkzqT50hxCEfhy6DIe4j5PLN4pdw95ltXPHBEnK2oy7HY7Nr51l8PhNqUJaMZ2TPAeB2sP4bZLKpnMY8VwiGPoolRG2Z96nYTDRp7dPrbzIeJqX+EmqnEQecH4b85vpZIlDLXBpHdqRIPKGJCxzDHoSK/iFf3VKy3fTJGGhmnd7I1ivOFmFAFAFAV/trws3sOWRS1yzLqACWYR4lAG5K7DmQPWpGFr+5qqXLn4HKtTzwaM7VgdRqK9UndXRUtAyyCDqDoRpR6gMFdKkW2108B6gRoZ+kPxGvWo9sryk+lUzrXcr3bfjN5XsYTCH/AHi+ygRAPibIgDNCjM+k+RmKgY/EumlCO7+hIgr7kDjeD8a4avzjEo62c6h892zcVpkZSocnXXaqyGJqRd7m9kafw3iT21EAvbIBC/8A9FmDAYmCPsnmTrEAW86GmaHoc7lgweNt3RNtgddR9JTzDLuDqPvqNtubDj8/n8/jQB+fz+fxoYD8/n8/jQB+fz+fxoBvjcfbtCbjBeg3Y7mFUSzHQ6AEmOtAQuK4pduaKBbQ77m4R67J57nU7HWpMMM3rIw2Ur5SOHs+CAtLPd3FcgAk5YdTAG+rSfKTWuOpN0bRWzEXqV/ifbnB3rFyzb4Nhrdx0KLcQqXRiIzAC0DI33qisdSy9mMNct4S1YYnMUzPMgoHkhBzDQfaa9DhKclTUH5+fIiV6uXbcmlAGg2GgqxStoV54zACToPajaWrFr9I0XsVws2cOGZSty942BBDKCPCpB2IXcciW9a8riq7rVHLly8C3pU8kbFgqOdAoAoAoAoCgdtOB90xv2wTbdv0g5Ix+l+6TuORPQ6W/DsXlfup7cvx+P8ARDxNG/xordXZAOLlsMIP+hHQg8j51iUVJWZmLcXdFd7VcHa+tsm5ku2jKXz4fMB8sBDmA8QETsBMVW4zCucVrtz/ACTqOIT0e5DYPsjxC+cuLvv3QbVWuvczAEagTGoJgkg+VQafDqjfxaIkuY64ph+JY/FX8Nw9WNvDhVZVuW006lnYE6jkdh6zri8RPO4RdkjMVoecJOMwWNt4TiakG6i93mZHZZLKkOjHQlWWJ3g6b0wle81Cpqn2mJLsL+DdHwX7ye6P/mq8eggVZywsHtddd5omObfFMSNzZcbRkdD6lgzD2yj2rR4Z8mZzBc4piSZBsoOhR395zr90e9FhXzYzDdmut8d+63kCqAf4aqSPJif51usLDndmMzOLWHVTKqAevOOk713jCMdkYuK1sDyaAh2tW2fPZRA0Ze/VUmN4SQQdeZ0Gu9c1SUneKt38/I41K6johzbthRA9fMnmSeZNSoxUVZEJu7uzqsmCy9jOB96wv3AQiN+jH12H0v3QdupHQa0nEcXm/wCKG3P8fkn4ajb435F/qoJgUAUAUAUAUB46ggggEHQg7EUBmfaPgLYVpUM1gklWAP6PnlePhA5MdNANDGa+wWPjJKnUeuy7/wCyvr0Gm5R2+hE1aEQ8oBJFZNbZlfqMfCP3TqV6R8Omw1ni6VtY+nX+iRCu1pIqPHOAX3v3b2CvNbuOAXtZ3tuSByMwwJ2PwzOulVGJwbnNyhv2Pr+idTqJoedk+yt9by4nG3DcuKpCKzs5WerExpLCBI1mumEwUqcs89+wzKV9i61ZGgUAUAUAUA1xWORNCZaJyjU+p+qPtGAJGutauSWhrKSitSo4jtvhWeHuPlBjKinIfNjAZo2j4fI6Gof62hm+J+m35f0NZxqyWit9Sy4TEpcRblshkYAgiYj+npVnCcZxzRejIDi4uzFvzyrYwSvZzgTYppYFbAgliCBc55Un4lI0LbctTOWrxuOjFOnTeuz7v7JdDDttSlsaaigAAAADQAbAVQlge0AUAUAUAUAUAUB46ggggEEQQdiKAz7tJ2Yaxmu2fFZGpXUtbHMjqg+8A9BVzg+IbU6vr+fz69pCrYb90PQrqtOo2q5IIVkHF20raMAfWtZRUlqjKbTuhMWGXW3cdfJjnU+oY5hHRWX3rk6Nvldv568jssRPxFO/vdLX3v8A6UyT7jp+pXYejF3edtT5i5/TLWLT7EbfqIc7h87u/s1HmX//ADTLPsQ/UQPPnF7pa+9/5R/Ws5J9xr+p7hI4dm/WXHP2VJtqNOQU5jP2mPlFFRvrJ3/jrzuc3iJvbrryI/tLaK4O+LIAOQ9dvpbazlmPOK0xUXGhLIuX+zFJ3qLMVXB2+z3zdO8bHfOO6XOFyZO9yjNGnw559q8sWpMfJyzfM5eModsvpzmdN+lei4Zm9xrtfQrcVb3hpnZvsu1/LdveGydQuoa4NIPkh+8jyNRcZxHeFL1/H59O060MNtKfp19DQUUAAAAACABsBVOTT2gCgCgCgCgCgCgCgCgCgK3xbsdYukvbmxcO5T4G3+K38M6/EIbRQSQIqTRxdWj8r07Hscp0YT3RTeK8HxGHP6W2SnK7b8Vvn8Q+JDpzGXUDMSYFzQ4jSqaS0fft6/mxCnhZx1WpH23BEgg+hB/lVhe5GOqyD2sA8FZAfn8/nlQHtYB5WQeXHAHiIA84j8awwR+B+TW3i7ouW8PlTXM7EpZJ02Uauf3IXRpM6GjxE8HGd4q77Ft14eZPpKs1rov566Rp3A+xGGw+UsO9ZRC5gBbQafBbHhB0+Iy2rQQDFQauKqVFZuy7FoiRClGOvPtLPUc6BQBQBQBQBQBQBQBQBQBQBQBQBQERxHszhb2r2VDaDMha28AyBmQgxJ2mDzrpTqzp/K7GsoRluiAxXYMj9TiCf+cqn8UCjppHXXpOpcTqx+bX+OvQ4SwsHtoR1/sbjAYTuHEbl3TXplyN9886kx4tG3xROLwkr6MaYrs3jkj/AHbvZ/Y3bRA2371rf4TXWPFKT3TRq8JPk0GF7N455/3buo/bXbIB9O6Nw/fG9JcUpLZNj9JPuHeH7G4xjD9wgjcO769MuRfvnlXKXFo/tj6m0cHLm/T/AESOF7Bk/rsQR/yVUdI1uBh10jpr1jVeJ1ZfLp/PXodo4WC31J7hvZjCWNUsqWMgs5a48GCRmckxI2mByqDUrTqfO7neMIx2RMVzNgoAoAoAoAoAoAoAoAoAoAoAoAoAoAoAoAoAoAoAoAoAoAoAoAoAoAoAoAoAoAo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122" name="Picture 2" descr="Free Circle Cliparts, Download Free Circle Cliparts png images, Free  ClipArts on Clipart Library">
            <a:extLst>
              <a:ext uri="{FF2B5EF4-FFF2-40B4-BE49-F238E27FC236}">
                <a16:creationId xmlns:a16="http://schemas.microsoft.com/office/drawing/2014/main" id="{ADBA64AD-8FFF-59A7-4668-98D596CB7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005064"/>
            <a:ext cx="2220838" cy="222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62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899592" y="404664"/>
            <a:ext cx="7632848" cy="6264696"/>
          </a:xfrm>
          <a:prstGeom prst="rect">
            <a:avLst/>
          </a:prstGeom>
        </p:spPr>
        <p:txBody>
          <a:bodyPr>
            <a:normAutofit/>
          </a:bodyPr>
          <a:lstStyle/>
          <a:p>
            <a:pPr marL="0" indent="0" algn="ctr">
              <a:buNone/>
            </a:pPr>
            <a:r>
              <a:rPr lang="es-CO" sz="3600" b="1" dirty="0" err="1"/>
              <a:t>Electron</a:t>
            </a:r>
            <a:r>
              <a:rPr lang="es-CO" sz="3600" b="1" dirty="0"/>
              <a:t> </a:t>
            </a:r>
          </a:p>
          <a:p>
            <a:pPr marL="0" indent="0" algn="ctr">
              <a:buNone/>
            </a:pPr>
            <a:endParaRPr lang="es-CO" sz="3600" b="1" dirty="0"/>
          </a:p>
          <a:p>
            <a:pPr marL="0" indent="0" algn="ctr">
              <a:buNone/>
            </a:pPr>
            <a:r>
              <a:rPr lang="es-CO" sz="3600" b="1" dirty="0" err="1"/>
              <a:t>S</a:t>
            </a:r>
            <a:r>
              <a:rPr lang="es-CO" sz="3600" dirty="0" err="1"/>
              <a:t>ubatomic</a:t>
            </a:r>
            <a:r>
              <a:rPr lang="es-CO" sz="3600" dirty="0"/>
              <a:t> </a:t>
            </a:r>
            <a:r>
              <a:rPr lang="es-CO" sz="3600" dirty="0" err="1"/>
              <a:t>particle</a:t>
            </a:r>
            <a:r>
              <a:rPr lang="es-CO" sz="3600" dirty="0"/>
              <a:t> </a:t>
            </a:r>
            <a:r>
              <a:rPr lang="es-CO" sz="3600" dirty="0" err="1"/>
              <a:t>that</a:t>
            </a:r>
            <a:r>
              <a:rPr lang="es-CO" sz="3600" dirty="0"/>
              <a:t> has a negative </a:t>
            </a:r>
            <a:r>
              <a:rPr lang="es-CO" sz="3600" dirty="0" err="1"/>
              <a:t>charge</a:t>
            </a:r>
            <a:r>
              <a:rPr lang="es-CO" sz="3600" dirty="0"/>
              <a:t>. </a:t>
            </a:r>
            <a:r>
              <a:rPr lang="es-CO" sz="3600" dirty="0" err="1"/>
              <a:t>It´s</a:t>
            </a:r>
            <a:r>
              <a:rPr lang="es-CO" sz="3600" dirty="0"/>
              <a:t> </a:t>
            </a:r>
            <a:r>
              <a:rPr lang="es-CO" sz="3600" dirty="0" err="1"/>
              <a:t>much</a:t>
            </a:r>
            <a:r>
              <a:rPr lang="es-CO" sz="3600" dirty="0"/>
              <a:t> </a:t>
            </a:r>
            <a:r>
              <a:rPr lang="es-CO" sz="3600" dirty="0" err="1"/>
              <a:t>smaller</a:t>
            </a:r>
            <a:r>
              <a:rPr lang="es-CO" sz="3600" dirty="0"/>
              <a:t> and has </a:t>
            </a:r>
            <a:r>
              <a:rPr lang="es-CO" sz="3600" dirty="0" err="1"/>
              <a:t>much</a:t>
            </a:r>
            <a:r>
              <a:rPr lang="es-CO" sz="3600" dirty="0"/>
              <a:t> </a:t>
            </a:r>
            <a:r>
              <a:rPr lang="es-CO" sz="3600" dirty="0" err="1"/>
              <a:t>less</a:t>
            </a:r>
            <a:r>
              <a:rPr lang="es-CO" sz="3600" dirty="0"/>
              <a:t> </a:t>
            </a:r>
            <a:r>
              <a:rPr lang="es-CO" sz="3600" dirty="0" err="1"/>
              <a:t>mass</a:t>
            </a:r>
            <a:r>
              <a:rPr lang="es-CO" sz="3600" dirty="0"/>
              <a:t> </a:t>
            </a:r>
            <a:r>
              <a:rPr lang="es-CO" sz="3600" dirty="0" err="1"/>
              <a:t>than</a:t>
            </a:r>
            <a:r>
              <a:rPr lang="es-CO" sz="3600" dirty="0"/>
              <a:t> a </a:t>
            </a:r>
            <a:r>
              <a:rPr lang="es-CO" sz="3600" dirty="0" err="1"/>
              <a:t>proton</a:t>
            </a:r>
            <a:r>
              <a:rPr lang="es-CO" sz="3600" dirty="0"/>
              <a:t> </a:t>
            </a:r>
            <a:r>
              <a:rPr lang="es-CO" sz="3600" dirty="0" err="1"/>
              <a:t>or</a:t>
            </a:r>
            <a:r>
              <a:rPr lang="es-CO" sz="3600" dirty="0"/>
              <a:t> a </a:t>
            </a:r>
            <a:r>
              <a:rPr lang="es-CO" sz="3600" dirty="0" err="1"/>
              <a:t>neutron</a:t>
            </a:r>
            <a:r>
              <a:rPr lang="es-CO" sz="3600" dirty="0"/>
              <a:t>. </a:t>
            </a:r>
            <a:r>
              <a:rPr lang="es-CO" sz="3600" dirty="0" err="1"/>
              <a:t>They</a:t>
            </a:r>
            <a:r>
              <a:rPr lang="es-CO" sz="3600" dirty="0"/>
              <a:t> </a:t>
            </a:r>
            <a:r>
              <a:rPr lang="es-CO" sz="3600" dirty="0" err="1"/>
              <a:t>orbit</a:t>
            </a:r>
            <a:r>
              <a:rPr lang="es-CO" sz="3600" dirty="0"/>
              <a:t> </a:t>
            </a:r>
            <a:r>
              <a:rPr lang="es-CO" sz="3600" dirty="0" err="1"/>
              <a:t>the</a:t>
            </a:r>
            <a:r>
              <a:rPr lang="es-CO" sz="3600" dirty="0"/>
              <a:t> </a:t>
            </a:r>
            <a:r>
              <a:rPr lang="es-CO" sz="3600" dirty="0" err="1"/>
              <a:t>nucleus</a:t>
            </a:r>
            <a:r>
              <a:rPr lang="es-CO" sz="3600" dirty="0"/>
              <a:t> at a </a:t>
            </a:r>
            <a:r>
              <a:rPr lang="es-CO" sz="3600" dirty="0" err="1"/>
              <a:t>great</a:t>
            </a:r>
            <a:r>
              <a:rPr lang="es-CO" sz="3600" dirty="0"/>
              <a:t> </a:t>
            </a:r>
            <a:r>
              <a:rPr lang="es-CO" sz="3600" dirty="0" err="1"/>
              <a:t>speed</a:t>
            </a:r>
            <a:endParaRPr lang="es-CO" sz="2800" dirty="0"/>
          </a:p>
        </p:txBody>
      </p:sp>
      <p:sp>
        <p:nvSpPr>
          <p:cNvPr id="2" name="AutoShape 2" descr="data:image/jpeg;base64,/9j/4AAQSkZJRgABAQAAAQABAAD/2wCEAAkGBxMTEhQUEhQVFRUWFxgYGBgXFxQbFxkZHRoYGRwcHBocHSggHR8lGxocIjEhJSkrLi4uFx8zODMsNygtLisBCgoKDg0OGxAQGy8kHyQsLDQsLyw0LSwsLC0vLC8sLCwvNDQsNCw0LCwsLCwsLCwsLCwsLCwsLCwsLCwsLCwsLP/AABEIAL4AwAMBEQACEQEDEQH/xAAbAAABBQEBAAAAAAAAAAAAAAAAAwQFBgcCAf/EAEYQAAIBAgQDBgEIBwUIAwEAAAECEQADBBIhMQVBUQYTImFxgTIHFEJSYpGh8CMzU3KCscFjkpOz0RUkNHODssLhdKLiQ//EABsBAQACAwEBAAAAAAAAAAAAAAAEBQECAwYH/8QANhEAAgECBAMFBwQCAwEBAAAAAAECAxEEEiExBUHwUWFxgZEGEyIyscHRFEKh4TTxI1KyUzP/2gAMAwEAAhEDEQA/ANxoAoAoAoAoAoAoAoAoAoAoAoAoAoAoAoAoAoAoAoAoAoAoAoAoAoAoAoAoAoAoBLFYlLal7jKiDdmICjlqTpvQFcxfbjDr+rW5dOnwrlH3vG331Lp4GvP9tvHT+zjLEU48/Qr9/tjjH27myOig3GHL9Y0Ag7/qxG3KTPhwlfvl6dfYjyxn/VeozvcdxbGTiLg0jwhFH3Bd6kR4ZQS1u/P8HN4qo9hrfxl54z377RtF11/7CJ95rrHA0I/t9dTR16j5lP418oz4V2t4a7edxAZmvOyCOXiLSdxpHqYiqzFzw0XlhC7Xkv4JVGNVq7ZPdkvlBv4kEriHW6B4rbm2+kjxLKieWsabeu+Hw+GxMdE4vx/JrUqVaT11RYL3ygX8Mua89h16XJtsx20dMwETP6s+24xX4bCmr57Lv6+xmninJ2tfw6+5ZeHdvsLcUMwdAZ1gOsDnmtlhvp19KhywVZK6V13a/wBnZV4PRu3iWbC4lLih7bK6HZlIKnloRpvUU7CtAFAFAFAFAFAFAFAFAFAFAFAcXrqorM5CqoJZiQAABJJJ2AHOgKfxbtx9HCpm/tLgYIN9k0ZztvlGsyYirChw6pU1l8K/n0I1TExjtqVLG33vOHvO1xh8ObZdx4VGimCdQJgxMVdUMJSo/Kte3mQqlWc9zipByCgCgCgM9wXaS7wq5ftPg8Ne7y6XV79stI+wemv315XE0pU6jUlzLelNSirDvswbmMx1zHtaXDoVACWgUtMcotwBzHhLH7UdKm8MoSc/ePb69fU4YqosuXmNbXB8Njr2JuY7iCYJ0um2tt7ZueFRAg5129N5POoWKnKdaTkd6MUoKwp2URcPxC9hsNfGKw+UN3qjIuiqcwUk7M2TfoeUVL4XUkqjitmvTv8AsccXFZbmgYO+9ly9l2tsfiK7NsJZT4WOgEkTAiat6+EpVvmWvbzIcKs4bdddMtvCe3H0cUmXpctglDtumrKd9sw8MyJiqavw2rT1j8S/km08TGWj0LhZuq6qyEMrAMrAgggiQQRuCOdVxJO6AKAKAKAKAKAKAKAKAa8Sx9uxbNy4YUfeTyAHMmtoQc5KMVdsw2krszbjfG7uKYZxkQGVtKxI0OjOYGZtjEQpiJIzH0GEwEaXxT1l9Ou0rq2Jz6R2I6rAjddaHtAJXr6rGY6kwBuzHoANTp05AnlWspqO5tGLlsjwC83wqE+1c1j+BTrtHxLvOux5upJ/KvUkQw7/AHM7PD3/AG7/AN21/Va1+L/t9PwdPcQO/wDZq/Xuf3z/AErFn2s291DsOLnCkYFWZyOYLSOux03g0cLrVmfdRWtgHD2/bP8A3bUfgg0rPxf9voafp4FW4/2JF5muGRcaJe0BlY6am0xkHlo56npUGvg41G5PR9q29P77zeOeGkdV37j/ALM8Dw+Gz9yWZ9nLfGOYBWBl3B21030qXhcPSpXyavnfci1pzk7SJyphwD8/n88qwCQ4Jxu7hWJQd5bJ8VosQNTqyGDlbUmIhucE5hX4vARq/FDSX1JNHEOGj1RpXDeIW79sXLZlT94PMEciOlefnCUHlkrMsU01dDqtTIUAUAUAUAUAUA24jjUs22u3DCqNeZ1IAA8ySB71mMXJpLdmG0ldmV8SxrYi7312M2oQaeBCfhXpsM0bkbwBHp8JhY0YW582VVWs5y7hGalHK5xcuBRLEKBuSQB0rDaSuwk3scrauP8A2a9Ylz6A6Ly3k7iBoa4ucpbaL+eurEuGHW8h3hsKiSVGp3Y6sfVjr7VhRSdyQlZWFqyZPaAKAKAKA8oBHEYVXgsNRsw0YehGseVYcU3cw0noxo1q4n9ovUCLg9QNG57QdhB1NZU5R31X89dWI88P/wBTq1dDDMpBB5gyN+orsmpK6IrutzusmL3FuG41sPdF618WgcftEB+Ftp0Jyk7E+ZmLi8LGtC3PkztSquEu41Th2NS9bW7bMqw0kQdCQQR1BBHtXmJRcW090WiaauhzWDIUAUAUAUAUBmfajjfzm6Ah/Q25ywZFw6fpD1A2WORY6yMt9w7CZF7yS1e3d/sr8TWu8iIirQiHFy5EACSdABuf/XnWspZUbwg5uyFcNhSCHcy3IAnKvptJifEROp2GlcdXrImwpxhsO6ydDwmgOcMHuibKF1MQ5OW2Z2Ibdh5qCOk1HliYr5dTKiPbfArrfrLwTotpQSPV7gOYeiL0k1weIm+4zYcJ2dT6Vy8565gunogA/CeVaurN8zNgfs6keG5eU9c+aPZwQfcfjrWFVn2iwhc4BcXW3fzn6t1Eg+Qa2Fy68yG9K3WImu8xZDO/bu29blpgBuyeNRrE6eICeq6c41rvHExe+hjKzm24YBlIZSJBBkEHYgjcVITTV0YO6AaYnCa50gN0JOVuWvQx9Ia6cxpWNU7o0nTU9xG3cmQZDDcHcf6g9a7RkpIgzi4uzFK2NCX7Lca+a3SHP6G4RnkwLbCf0g8joG8gp0g5qviOFzr3kd1v3/6JeGrZXlZplUJYBQBQBQBQFU7f8SAsnDggteEOuhi0ZDZhyDQUHWWjYkTMFh/fVVfZb/jzOFepkhpu9ijk16Yq7nF1wok7f15AdSToBzJrDkkrsyotuyIzEdoMLh2m/dAuwAUXxFAfokDnprz9oqBPFU4u83r2dhZU6WVWRM8P4havrnsurrJEqeY5Hof9RXaFSM1eLuZasL95LKi+J2+FQRJHM+QE6n06gFUqRhuZSJbBcDUQ16Lj7xqba9IB0aPrETPTQCBOpKe/obLQl60MhQB+f6fn7qGAoAoAoCMxvBkaWSLdwyZGisftrsZ5nfzmtoTcH8IdmQzEq/d3IW5vlncbZlOmZZ5wI2MGp1OtGfj2GrRQj2f4hxpr74V0XD2rndBHuFQcsGSoXWd9dtuVUeKxEqk3rodEhPgKYvDY+9gsS/eXUt6DMXBMC5lDHkVc6nYgcpmTgMRPPZu+hzrUlOJc7dwMJH/sdQRyIOkcjV9Fpq6Ktpp2Z1WxgvPYDiYaz83JAayIRdBNkQFjqFkJ5QvUE+YxuH9zV02e348i0oVc8O9FrqGdwoAoDi9dVVLMQqqCWYkAADUkk6AAc6AyXHY84i694gjOfCDIKoPgBBAgxqRGhJr0+Coe5pJPd6vruKqvUzzEZqWcUJYZc9wt9G3oPNyNY/dBiddWYaZdY825S7l9SZh4WjmM37NYXhLpcbit/F2sT3reG0qxlhTLTbaGzl5E8hpXlpXu77k8meweRcbiUwRe5hWIW2bgh2bdZMAAxnJ02G1T8BUcMz5fc0krmv8ADMCLSRoXbVm+senoNgPXzrvJuTuzA8rAEMRi1QhTLOdVRRmdhoJy9JIBYwBIkio+JxdDDQz1pKK7/t2vuWpsot6I9FnEPsEtDq8u3plUqBI55tI2NeRxntpRjph4OXe9F+TvHDPdiicG+vfvv0k20j/DRSfeaoa3tfxGollyx8F+WzqsPBA3BvqXr6dfErz/AIisB7RWtH2t4jBvM4y8V+LB0IMS+bYi3zW8vIgBLgH2tSjHqRk/d6X2B9s6ctMVC3fHVem69Wc5Yd8mFjFq5K6hwJZGGVwNRJU8iQQGEqYME17DDYujiYZ6MlJd337H3PUjuLjoxepBgb47CC6hUjzU/VaCAw8xP4kc6ap3W4Me7WfJ+9y/ce0yrcJl0bRST9NWHJtTBEzNa1MJ75ucHrzQUraM94Dw7D8KZ3xOIQ3WSAigyFkE6TJkgbgfDpXSjTp4Rtzlr19TDblsT2D4vZvPnsOHV4DATKPErmHLMARPVQNSdJ1CvCUvhej/AIf9/Yi4mm7XJOphCFsDxA4e6l4SchlgJJa2fjAAknTUDmVXnrUTG4f31JpbrY7UKmSV+RrVm6rKGUhlYAqwIIIOoII0II515gtTugCgK529xmTClOd4i3HVTq/tkBHvUnCUve1ox5c/BdWOVaeWDZn5r1JUiOJvFVJAkmAomJZjlUHQwJI15VrUlljc2jHNJLtKXxvtletsbOEQEW2KtdKli7CM0DZdZ68tqo62OlB5Ict2WsYKx1wbB4XineG9Z7jEJlL92SuYGZbKQQNZmZO2tZoxpYq+ZWl3GXeJo/YrglqyHe1bVE+BImSB8TknUyRlG+iSD4jG8oxTywWiMForUDbF4kLpmRDElnICIshcxJInUwBzOmmpqq4txSOBpXScpvSMVzf4W7O9ChOtPJBNvu3OuH8QwlsQMTadmiWa7aLudhMQPQAADkK+W8Qq47HVXWrwlfwdkuxd3TLaPD8RBf8A5y9H+CYVgRIMg7EbVVNNaM4NNOzPaGAoDixeVxmRgymYKkEaGDqPMR7VmUZRdpKzNpwlB5ZKz7xjxe5Y0W7eW0/0Gzorg/ZzaH0IIPMVY8MxWLwlX32GTdt9G012O3XYZjhalaLyxbXcmxCzdIIVyM0SrD4bi/WX8JHKRuCCfqXB+MU+IUrrSa+aPZ3+HTKyrSdOVmLVcHIh+0WF8K3l3tzm87ZjN9xAYH7JH0jW9OeSSY30Mbt2eHXMbjv9rXcTaIu/oe5CyVlhrKNpkFuNpB51W4m/vZX7f9G62O+FYXC/7SCcLuXblhrRzveHjGsk+FV2YIRpvXXAqTq/D107GJpNWZfMLdLKCRB1DDcBlJVgDAkSDrzr0kJZo3KmccsmhWtjQ0HsFjM+FCc7JNuOijVP/oQOe1eWxdL3VaUeXLwfVi2ozzQTLHUY6hQGb9uL+fGRysWwi+tzK7nzBC2hrsVPXW64TT0lPy69SDi5aqPmQYFXJCEyM1y2vTM59hl/mwrhV1aRIwyu2yl2eO8U4P3tjCrlw7XTcVu6Dr4oUDOZgwgEHXSedecr4adOb005FkncedlcJi72Ju4vEoVv4hktqSuUyxAdwn2EUtB3ywN6k4alOlFzkrPkayaehsNiyEVUUQqgAc9BpXQwc4m+EUtBOqgAbszEKoHqxA6em9cq9aFGnKpUdoxTb8jKV9ERnarCZOHX82txghdupzr+A2Ar5QuIVMdxNVZvS7suxWdl1uel4HBRxlNeP0ZzascKyLmOEnKJ8VuZjXYzNRZT4hnds+/YyXKfFM7y59+xiXZXEXEsYk4dDetreIsIWyysjNDHSBJPtW+OhCVWmqrytx+J768jfiVOE69JVpZZOPxu17Plp2lwQmBIgxt0qme+hQuyehE8fw1+4uW3cFq3lY3GAm4eiryE6yal4SdKDzTjeV1ZcvFk3BVKFN5pxzSurLl4v8DX5P8A/gLH/U/zHrtxb/Ln5fRHfjf+dPy/8oa47g+Gs95exYbEtcc692WKiNAACYAjeutLE16tqdB5El27952o4zEV8tLDtU1Fdtr9/i+wS7IYMXMLdCNCm67WRmBa19WTyPUdCetSa+NqYTGU60fmilfkpdvk9jnx1ZqsYyXxZVd2td9qJjB386Bog6gjmrKSrDfkwI5jTc719Yw9eFelGrDaSTXmeUas7CpUbRPLUae811BnPGeyOGuvcS6hzIcqXASHyEApJ1zFR4fFM5CTvXaFCnWj8S1XPn14mt2thzwPgNjCrFlIJABc6u3qfXWNqlUqEKStFGG7nsZbtxesOPcZf5rXak9WiFiY2kn2is12I5Odhr+TGRyv28jetvM6HyADXRpuWHSqji0NIz8uvQm4OW8fM0iqQnBQGU8fuFsXiSdxcy+wVQK9HwyKVBNc2/x9isxTvUaGM1YEfcT4eJu3mHIW7fuoZ59IugexqM1/yN+C+/3J2H+QkaydhfhCZsSOeRGb0LEKJ9Rnj0NQ8VLVRNolkqMZEAubEWV5IHue8d2D9zt+RXk/bHE+7wSpp6zkvRa/WxIw8byuI9vP+Av+i/8AetfPuF/5cPP6M9Bwb/Np+f0Ytg+zuEyIfm9qcqmco3gVrUxuIzNZ36mlXiOKzSXvHu+ZIYnEWsPbLORbtpHLQSQBoPM1GhCpWnljrJkWnTqYipljrJjhWkAjY61zas7HJqzsxPFfA/7p/lW0PmXibU/nXiiD+T//AICx/wBT/Mep/Fv8ufl9EWXG/wDOqeX/AJR5b7WW0e5bxQ7h0YgA5mDLyYELzo+GzlGM6PxJrws+zcS4TUnCM8O86a8LPs3EuyS572LvoCtm665JBE5RDMB0JrfHvLSpUpO8op389l5HTibyUaNCTvOKd+670XkPrq5MQ42F1RcHmyQjfgbe/lvy9r7G433mGlh29YO68H/d/U81iI2dxcV7MjFe46sYi3H07Tz/ANNreX/MIMzsOhnvhpNVLdq+n+xIampxoR/EBF2y3UXLfuwV59ItH7xWq0qJ+K+/2OOI+TzFJqSQR72fuFcXhivO5lOnIqwP4c6gcTinQbfJr8EnCu1TxNWrzhZBQGP4u8XvX3aJN67MTHhcoOfRR7zXqMDFRoRt1cqa0r1G2cVKOR5wpf1rfWuH2yqqf+M+9R1u33k+irQQ9rJ1HnZlZuYl+jW7Ufup3k+/fkR9nz0r6+tRvy+/3N1sT9cjIlgdcVcn6FlI/je5M/4Sx6nevn/ttVealT5av6IlYZbslbiBhDAEHkRIrwibTuiXGTi7o6ArBg5uWwwhgCOhEisptO6Mxk4u6djoCsGAIoDm3bCiFAA6AQKy227szKTk7t3ObthW+JVb1AP86zGco7MzGco/K7CgFamu5C8dYJdwryBLXLRnYIbTXSfIhrC6nSC2mxHsPYuq44ucOThf0a/JHxKvFGfcR+WHDJdC27Ny4gMM8qukDVRrOsjUjbnNfQ3iVfRESxLPx+zjLWFv2Dvea205c6zYuOyEDYZkQ+eQeVSsNNSmmjVocVaGgx4qv6pvq3B75lZP/KfasPdPv/o5VleDOqkEA7wl4pesOIkXrW+3idUPPox94qLjoqVCV+rHWhK1RM2CvLlsFAZFjrGS/fSZi9cM/vMX/DNHtXp8DPNh49bFVXVqjEBUw4nnCm1ur9W5p/EqOfxY+wqMvml4k+i7wQ+rY6jvs60Xr67BktP6tNxHPmcotg/w9RVfiFar5dfY3jsWCuIEsHpim+3ZE/wOcsf4jT6DoZ8F7b0o2o1Oeq+jJWGe6Eu1XaD5mltu77zO+SM0EaEyNDO21Uns5wCPF6lSDqZMqvstfVq3iT6dPO2iVwOMS9bW5bYMjCQR+dwdCORFUeLwlbCVpUK0bSi9V1ye6fNamjTi7MZdn+LfOUuMUyZLr24mZyxrsImdqsuO8Jjw2tCkp5s0Iy2ta99N+Vu7wMzjlt4EpVKaiGNxaWka5dYIiiSTt+Z0jzqRhcJWxVVUaEXKT2S69W9EtTKTbsiN7N8eGL74quVbdzIpkywiQSCBl9KuOO8BfClRUp3lON2tPhel1dN38dDapTyWuPeL8Tt4e0blwwBoBzZuSgcyf6E8qruGcNrcQxMaFJavd8kubfcv5dlu0YjFydkJdnuJ/OcPbvFcmefDOaIYrvA6dK68b4auHY6phVLNltrte8U+19ttzNSGSTiRnbDDPeyWUYq3d4i4rCJDhBZXfSIvt01C67zfexlFSxFWfNRt6v8AoiYh6IxvhXa3CYO0mHxPBrN29alXe4wV2OY7g2jttudq9q1YjEp8n2BuLbDOr21u33vW0IhcqW2tEjnqb6jaItHrVjw+Lz69cvuaTehd6uTmMeKHW0OTXBPllR3Ee6j8aw/miu85VnaDOqkEAVwFjPfsJtN62Z/dYP8A+Me9RMfPLQl1udsOr1Ea9XmC1CgMr7RWsuLxAOsuG06MqmvRcMlehbsb/P3K3FR/5PEjz+dqsCNc4wBi9dXkyo4828SMR6KtsEcpHWo8tKjXal+H9ibh3eBIVsdxXh93JiLZ5OGtn3GYfike9RMVHRSNolmqIZGuLui29u6fhUlX30R4GY+StBJMADMZGXXz/tNgZYrASybx+Jd9t16a+R2oyyyGnbP9ZgP/AJdv+teV9lW1hse1/wDGX0ZaUv3eDEcATgMV3BB+bYgzZPii3cJ1t7mAd+W/rUjHZePcM/Wx/wAiirVFpeUEl8ey2/K7L5fxxzc1v4dp12Nsd5hsUhLKGxF9ZUwwmBKnkR1rX2rxDw/EcNWSTy0qbSlrF2b0drXXb6Cq7NPuRZcHY7tEQFmyqFljLGBEk8zXj8XiHia86ziouTbtHRK/JLsOLd3cTxnDrV0o1xAxtkss7AkRMbH3rthOJYnCQqQoTy50lK29k76Pdd9tzKbWxBdkWAu8QJ2GJb+Qr0vtPmnheHpat0l38onSptHw+7GR4xh8Rde7cv2Vt2c62Ua4oZniO9IJHKQuh3Jqyo8LxnDKFPD0aM3UquDqyUbqMb393ez8Z6ra1rGXTnFWSeo++TvEo2BsorqWQHMoYFll3iQNRPnVP7a4etDi1WrKDUZZcra0doRTs9nbnbYYhNVGVTt128OGvuuHt97iGhUDK5QW0JzNCwWJuZ1gHTJMwRPo/ZvDfo8CpfuqfE/D9vPs17dddirrPNLwILgfbkYjE214pg7Kyctm6LTjK5IENnLSDoJG3PeR6CFbNL4kcmi9cafNiAP2Vsj3uFWP4Iv3mZq0w0LycvLr+DSTG1TTUjsc03rS8lW458m8KKT6q1yBzg9KwtaiXc/6+5wxDtAUqSQiQ7O2s2Mw46OW/uoxqu4nK1C3a1+fsScKr1LmqV50sgoDO+3uEyYpLgBy30gmDAuW4Gp6sjCFHKy561ccJqfNDz/P2IWMjtLyICrogiNxsty2x65Cf3oAn+IL7kVxqrVMkYeVpW7euvEkqEwRxlkshA0YEMh6OjB0PnDqpjnFc6kM8Wgi14PEi4iuo0YT6dR6jb2qtOgqyAggiQZBB58qMwQ2MwV26+Gtyv6C+t1WYmblpQJ5RnUkgjmADpJA8ZiKNHg36uTTyV6coxstFNp/C+xdndpra5ZYasrNPe1ib4/whcVZa0xg6FWESrAyCJ+4+RO1eL4LxWpwzFxrw1W0lycXo0/qu+x2hNwd0RfZXhGIwuEuITba8Wd1ksULFRGYwD8Q1q49ouKYDifE6dVZlSUYxlZJSSTd7LVbPQ2qzjOV1sWDCF8id7l7zKM+WcuaNYnWJrzOKVBVpLDtuF3lzb25Xtpc5O19BWuAIXgXCntPijcykXrzOsGfCRGum9ej4zxWjiaGEjRbzUqaTvpqktvQ3nK9u5HV7sxhCpC4ayDBjwLvHpWtD2n4pGrFzxE8qavryvqPeT7WRnAuHHCWEsBUGIdW7y4nJQxhiYBJhoUHmD0r0Fdz9o+JSlGcv00Wmk+XwpOK3V21r3anPFV9blG+UHCYzBYqxj8CNLdoWPCgfu9GUZlIOhDRMaGBuRPrq9NqzS0K1FdbGcS43ct28YSLNibjv3SoEQxmMhdWIEAa+mhrlCm5PuM3L8mLUGbjqj3nZgrMoYj6KxOpW2EUxuVnnXoKNqcEpaNnJ6juu5gjbZzXLjDqEB/d0MfxE+81mlu2Q8RK8rddbC1diOT/AGCwveYp7kHLYSAYMG5ckaHaVRTK/wBsh6VTcWqfLDz/AB9ydhIWvI0SqYmhQEB24wQuYR2jxWf0q9fCDmjTcpmEc5Fd8PWdKopevhzOdWGeLRnQ/wBK9WVCE79kMpUkieYiQRqGGm4MHbkKxOOZWMxk4u47wV8ugJ+LZhyDDQ+01wi3bXcsk1JXQtWTI64Liu6dkYwlxgVnZXOjCeQYwR9pm18SgQa9NqWZbGyZYa4GfASv2c0alWXVWG6nqP6g6Hao2LwlLF0nRqq8X1dd/WxtGTi7o6tcWyQuIhTt3oUiyT5kk93O0MYkgAkmK+acW9l8ThZOdBOdP1kvFL6pba6EynWUt9yVBry53CgCgAmgIm7xbPK4aGO3elSbKn1BHedIQxIIJBFeo4T7L4nFSU66cKfpJ+Cf1a211OFSuo7as8sWcsySzHVmPxMfP/TYbV9LwmEpYWkqNFWiurvvfWhDlLM7ti1STUrHbDihFq4tsF8gLXAATOUFhbEHcnLI+rI3II2jF2z20QMywfZG1j7a4rEcYwVq5dBLW7roHTUgKQXEaDQRzqqnOU5ZpbnRKw67AcavG1iLbv3ndMotEySS5cQTOqys+hOtWuArTlFxetrW8zlUairluw9oKoUGY3JiSTqWPmTqfM1cQjlViqk8zbZ3Pp99bmDRew+CFvCI0Q179K3XxAZZ03CZRHKDXk8RWdWo5+nhyLinDJFIn64G4UAUBk3GOGfNr72QIQQ1vaO7YmAI0hSCscgo6gn0nD8R72lZ7rpMrMTTyzv2jWpxHEbZyXCdluQG8nGin3HhPom3PhNZZZu3frrkSqE/2sk6Eo4uWwylWEgggg8wdCKw0mrMEnw3ipGW3e6wtzSDyAfo3KdjpsTBgVaTg78jdMmq5AIoBp8wy62neyeiEFPTu2BXoJAB5AiqnG8EwOMbdWmr9q0fXidI1JR2O0v4td2sXPIJctx757k/h/SqCt7FYZpe6qSXbe0vplOqxMuaB7+LbZrFvyKXLk++dI/H+lZo+xWGSfvakn4Wj9cweJlyRwcDn1vO108wdLQ8hbBiNx4sx1gk1e4DgeCwVnTheS/c9X+PRI5SqSluO6tzQKDUr3ajtPbwtu42vgAzMBKqToFjm2o02E6kUekcz27fwY7jNMN8pVoOVNhhbJJzZgWLMczFl21JYkzqT50hxCEfhy6DIe4j5PLN4pdw95ltXPHBEnK2oy7HY7Nr51l8PhNqUJaMZ2TPAeB2sP4bZLKpnMY8VwiGPoolRG2Z96nYTDRp7dPrbzIeJqX+EmqnEQecH4b85vpZIlDLXBpHdqRIPKGJCxzDHoSK/iFf3VKy3fTJGGhmnd7I1ivOFmFAFAFAV/trws3sOWRS1yzLqACWYR4lAG5K7DmQPWpGFr+5qqXLn4HKtTzwaM7VgdRqK9UndXRUtAyyCDqDoRpR6gMFdKkW2108B6gRoZ+kPxGvWo9sryk+lUzrXcr3bfjN5XsYTCH/AHi+ygRAPibIgDNCjM+k+RmKgY/EumlCO7+hIgr7kDjeD8a4avzjEo62c6h892zcVpkZSocnXXaqyGJqRd7m9kafw3iT21EAvbIBC/8A9FmDAYmCPsnmTrEAW86GmaHoc7lgweNt3RNtgddR9JTzDLuDqPvqNtubDj8/n8/jQB+fz+fxoYD8/n8/jQB+fz+fxoBvjcfbtCbjBeg3Y7mFUSzHQ6AEmOtAQuK4pduaKBbQ77m4R67J57nU7HWpMMM3rIw2Ur5SOHs+CAtLPd3FcgAk5YdTAG+rSfKTWuOpN0bRWzEXqV/ifbnB3rFyzb4Nhrdx0KLcQqXRiIzAC0DI33qisdSy9mMNct4S1YYnMUzPMgoHkhBzDQfaa9DhKclTUH5+fIiV6uXbcmlAGg2GgqxStoV54zACToPajaWrFr9I0XsVws2cOGZSty942BBDKCPCpB2IXcciW9a8riq7rVHLly8C3pU8kbFgqOdAoAoAoAoCgdtOB90xv2wTbdv0g5Ix+l+6TuORPQ6W/DsXlfup7cvx+P8ARDxNG/xordXZAOLlsMIP+hHQg8j51iUVJWZmLcXdFd7VcHa+tsm5ku2jKXz4fMB8sBDmA8QETsBMVW4zCucVrtz/ACTqOIT0e5DYPsjxC+cuLvv3QbVWuvczAEagTGoJgkg+VQafDqjfxaIkuY64ph+JY/FX8Nw9WNvDhVZVuW006lnYE6jkdh6zri8RPO4RdkjMVoecJOMwWNt4TiakG6i93mZHZZLKkOjHQlWWJ3g6b0wle81Cpqn2mJLsL+DdHwX7ye6P/mq8eggVZywsHtddd5omObfFMSNzZcbRkdD6lgzD2yj2rR4Z8mZzBc4piSZBsoOhR395zr90e9FhXzYzDdmut8d+63kCqAf4aqSPJif51usLDndmMzOLWHVTKqAevOOk713jCMdkYuK1sDyaAh2tW2fPZRA0Ze/VUmN4SQQdeZ0Gu9c1SUneKt38/I41K6johzbthRA9fMnmSeZNSoxUVZEJu7uzqsmCy9jOB96wv3AQiN+jH12H0v3QdupHQa0nEcXm/wCKG3P8fkn4ajb435F/qoJgUAUAUAUAUB46ggggEHQg7EUBmfaPgLYVpUM1gklWAP6PnlePhA5MdNANDGa+wWPjJKnUeuy7/wCyvr0Gm5R2+hE1aEQ8oBJFZNbZlfqMfCP3TqV6R8Omw1ni6VtY+nX+iRCu1pIqPHOAX3v3b2CvNbuOAXtZ3tuSByMwwJ2PwzOulVGJwbnNyhv2Pr+idTqJoedk+yt9by4nG3DcuKpCKzs5WerExpLCBI1mumEwUqcs89+wzKV9i61ZGgUAUAUAUA1xWORNCZaJyjU+p+qPtGAJGutauSWhrKSitSo4jtvhWeHuPlBjKinIfNjAZo2j4fI6Gof62hm+J+m35f0NZxqyWit9Sy4TEpcRblshkYAgiYj+npVnCcZxzRejIDi4uzFvzyrYwSvZzgTYppYFbAgliCBc55Un4lI0LbctTOWrxuOjFOnTeuz7v7JdDDttSlsaaigAAAADQAbAVQlge0AUAUAUAUAUAUB46ggggEEQQdiKAz7tJ2Yaxmu2fFZGpXUtbHMjqg+8A9BVzg+IbU6vr+fz69pCrYb90PQrqtOo2q5IIVkHF20raMAfWtZRUlqjKbTuhMWGXW3cdfJjnU+oY5hHRWX3rk6Nvldv568jssRPxFO/vdLX3v8A6UyT7jp+pXYejF3edtT5i5/TLWLT7EbfqIc7h87u/s1HmX//ADTLPsQ/UQPPnF7pa+9/5R/Ws5J9xr+p7hI4dm/WXHP2VJtqNOQU5jP2mPlFFRvrJ3/jrzuc3iJvbrryI/tLaK4O+LIAOQ9dvpbazlmPOK0xUXGhLIuX+zFJ3qLMVXB2+z3zdO8bHfOO6XOFyZO9yjNGnw559q8sWpMfJyzfM5eModsvpzmdN+lei4Zm9xrtfQrcVb3hpnZvsu1/LdveGydQuoa4NIPkh+8jyNRcZxHeFL1/H59O060MNtKfp19DQUUAAAAACABsBVOTT2gCgCgCgCgCgCgCgCgCgK3xbsdYukvbmxcO5T4G3+K38M6/EIbRQSQIqTRxdWj8r07Hscp0YT3RTeK8HxGHP6W2SnK7b8Vvn8Q+JDpzGXUDMSYFzQ4jSqaS0fft6/mxCnhZx1WpH23BEgg+hB/lVhe5GOqyD2sA8FZAfn8/nlQHtYB5WQeXHAHiIA84j8awwR+B+TW3i7ouW8PlTXM7EpZJ02Uauf3IXRpM6GjxE8HGd4q77Ft14eZPpKs1rov566Rp3A+xGGw+UsO9ZRC5gBbQafBbHhB0+Iy2rQQDFQauKqVFZuy7FoiRClGOvPtLPUc6BQBQBQBQBQBQBQBQBQBQBQBQBQERxHszhb2r2VDaDMha28AyBmQgxJ2mDzrpTqzp/K7GsoRluiAxXYMj9TiCf+cqn8UCjppHXXpOpcTqx+bX+OvQ4SwsHtoR1/sbjAYTuHEbl3TXplyN9886kx4tG3xROLwkr6MaYrs3jkj/AHbvZ/Y3bRA2371rf4TXWPFKT3TRq8JPk0GF7N455/3buo/bXbIB9O6Nw/fG9JcUpLZNj9JPuHeH7G4xjD9wgjcO769MuRfvnlXKXFo/tj6m0cHLm/T/AESOF7Bk/rsQR/yVUdI1uBh10jpr1jVeJ1ZfLp/PXodo4WC31J7hvZjCWNUsqWMgs5a48GCRmckxI2mByqDUrTqfO7neMIx2RMVzNgoAoAoAoAoAoAoAoAoAoAoAoAoAoAoAoAoAoAoAoAoAoAoAoAoAoAoAoAoAoAo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098" name="Picture 2" descr="Clip Art Negative Symbol - Negative Charge , Free Transparent Clipart -  ClipartKey">
            <a:extLst>
              <a:ext uri="{FF2B5EF4-FFF2-40B4-BE49-F238E27FC236}">
                <a16:creationId xmlns:a16="http://schemas.microsoft.com/office/drawing/2014/main" id="{63BB4468-6DF8-9D1C-080C-4A921530CE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817" y="4581128"/>
            <a:ext cx="1628366"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3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5C28D76-8A06-53A6-8ABD-D96EE261DA53}"/>
              </a:ext>
            </a:extLst>
          </p:cNvPr>
          <p:cNvSpPr>
            <a:spLocks noGrp="1"/>
          </p:cNvSpPr>
          <p:nvPr>
            <p:ph idx="1"/>
          </p:nvPr>
        </p:nvSpPr>
        <p:spPr>
          <a:xfrm>
            <a:off x="611560" y="846138"/>
            <a:ext cx="8229600" cy="4525963"/>
          </a:xfrm>
        </p:spPr>
        <p:txBody>
          <a:bodyPr/>
          <a:lstStyle/>
          <a:p>
            <a:pPr marL="0" indent="0">
              <a:buNone/>
            </a:pPr>
            <a:r>
              <a:rPr lang="es-CO" sz="3200" dirty="0"/>
              <a:t>A neutral </a:t>
            </a:r>
            <a:r>
              <a:rPr lang="es-CO" sz="3200" dirty="0" err="1"/>
              <a:t>atom</a:t>
            </a:r>
            <a:r>
              <a:rPr lang="es-CO" sz="3200" dirty="0"/>
              <a:t> has </a:t>
            </a:r>
            <a:r>
              <a:rPr lang="es-CO" sz="3200" dirty="0" err="1"/>
              <a:t>equal</a:t>
            </a:r>
            <a:r>
              <a:rPr lang="es-CO" sz="3200" dirty="0"/>
              <a:t> </a:t>
            </a:r>
            <a:r>
              <a:rPr lang="es-CO" sz="3200" dirty="0" err="1"/>
              <a:t>number</a:t>
            </a:r>
            <a:r>
              <a:rPr lang="es-CO" sz="3200" dirty="0"/>
              <a:t> </a:t>
            </a:r>
            <a:r>
              <a:rPr lang="es-CO" sz="3200" dirty="0" err="1"/>
              <a:t>of</a:t>
            </a:r>
            <a:r>
              <a:rPr lang="es-CO" sz="3200" dirty="0"/>
              <a:t> </a:t>
            </a:r>
            <a:r>
              <a:rPr lang="es-CO" sz="3200" dirty="0" err="1"/>
              <a:t>protons</a:t>
            </a:r>
            <a:r>
              <a:rPr lang="es-CO" sz="3200" dirty="0"/>
              <a:t> and </a:t>
            </a:r>
            <a:r>
              <a:rPr lang="es-CO" sz="3200" dirty="0" err="1"/>
              <a:t>electrons</a:t>
            </a:r>
            <a:endParaRPr lang="es-CO" dirty="0"/>
          </a:p>
        </p:txBody>
      </p:sp>
      <p:pic>
        <p:nvPicPr>
          <p:cNvPr id="8196" name="Picture 4" descr="A colour illustration of an atom. These Twinkl illustrations would be great for lessons about ks2 science electricity.">
            <a:extLst>
              <a:ext uri="{FF2B5EF4-FFF2-40B4-BE49-F238E27FC236}">
                <a16:creationId xmlns:a16="http://schemas.microsoft.com/office/drawing/2014/main" id="{C51A5914-69D9-E600-CB43-16D47BF75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371726"/>
            <a:ext cx="600075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2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f.ydcdn.net/1.0.1.13/images/main/a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4624"/>
            <a:ext cx="5760640" cy="67732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508104" y="5867980"/>
            <a:ext cx="3463280" cy="369332"/>
          </a:xfrm>
          <a:prstGeom prst="rect">
            <a:avLst/>
          </a:prstGeom>
          <a:noFill/>
        </p:spPr>
        <p:txBody>
          <a:bodyPr wrap="square" rtlCol="0">
            <a:spAutoFit/>
          </a:bodyPr>
          <a:lstStyle/>
          <a:p>
            <a:r>
              <a:rPr lang="es-CO" b="1" dirty="0" err="1"/>
              <a:t>Mass</a:t>
            </a:r>
            <a:r>
              <a:rPr lang="es-CO" b="1" dirty="0"/>
              <a:t> </a:t>
            </a:r>
            <a:r>
              <a:rPr lang="es-CO" b="1" dirty="0" err="1"/>
              <a:t>number</a:t>
            </a:r>
            <a:r>
              <a:rPr lang="es-CO" b="1" dirty="0"/>
              <a:t>: </a:t>
            </a:r>
            <a:r>
              <a:rPr lang="es-CO" dirty="0" err="1"/>
              <a:t>Protons</a:t>
            </a:r>
            <a:r>
              <a:rPr lang="es-CO" dirty="0"/>
              <a:t> + </a:t>
            </a:r>
            <a:r>
              <a:rPr lang="es-CO" dirty="0" err="1"/>
              <a:t>Neutrons</a:t>
            </a:r>
            <a:endParaRPr lang="es-CO" dirty="0"/>
          </a:p>
        </p:txBody>
      </p:sp>
    </p:spTree>
    <p:extLst>
      <p:ext uri="{BB962C8B-B14F-4D97-AF65-F5344CB8AC3E}">
        <p14:creationId xmlns:p14="http://schemas.microsoft.com/office/powerpoint/2010/main" val="236934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9670E4-D724-8A9D-890A-05AF63F2FF18}"/>
              </a:ext>
            </a:extLst>
          </p:cNvPr>
          <p:cNvSpPr txBox="1"/>
          <p:nvPr/>
        </p:nvSpPr>
        <p:spPr>
          <a:xfrm>
            <a:off x="899592" y="764704"/>
            <a:ext cx="6390456" cy="2554545"/>
          </a:xfrm>
          <a:prstGeom prst="rect">
            <a:avLst/>
          </a:prstGeom>
          <a:noFill/>
        </p:spPr>
        <p:txBody>
          <a:bodyPr wrap="square">
            <a:spAutoFit/>
          </a:bodyPr>
          <a:lstStyle/>
          <a:p>
            <a:pPr algn="l" fontAlgn="base"/>
            <a:r>
              <a:rPr lang="en-US" sz="3200" b="1" i="0" dirty="0">
                <a:solidFill>
                  <a:srgbClr val="7A3830"/>
                </a:solidFill>
                <a:effectLst/>
                <a:latin typeface="SourceSansPro-bold"/>
              </a:rPr>
              <a:t>What is atomic number? (Z)</a:t>
            </a:r>
          </a:p>
          <a:p>
            <a:pPr algn="l" fontAlgn="base"/>
            <a:endParaRPr lang="en-US" sz="3200" b="1" dirty="0">
              <a:solidFill>
                <a:srgbClr val="7A3830"/>
              </a:solidFill>
              <a:latin typeface="SourceSansPro-bold"/>
            </a:endParaRPr>
          </a:p>
          <a:p>
            <a:pPr algn="l" fontAlgn="base"/>
            <a:endParaRPr lang="en-US" sz="3200" b="1" i="0" dirty="0">
              <a:solidFill>
                <a:srgbClr val="7A3830"/>
              </a:solidFill>
              <a:effectLst/>
              <a:latin typeface="SourceSansPro-bold"/>
            </a:endParaRPr>
          </a:p>
          <a:p>
            <a:pPr algn="l" fontAlgn="base"/>
            <a:r>
              <a:rPr lang="en-US" sz="3200" b="0" i="0" dirty="0">
                <a:solidFill>
                  <a:srgbClr val="724E4E"/>
                </a:solidFill>
                <a:effectLst/>
                <a:latin typeface="SourceSansPro-Regular"/>
              </a:rPr>
              <a:t>It is defined by the number of protons in the nucleus of an atom.</a:t>
            </a:r>
          </a:p>
        </p:txBody>
      </p:sp>
      <p:pic>
        <p:nvPicPr>
          <p:cNvPr id="9218" name="Picture 2" descr="Periodic table element hydrogen icon Royalty Free Vector">
            <a:extLst>
              <a:ext uri="{FF2B5EF4-FFF2-40B4-BE49-F238E27FC236}">
                <a16:creationId xmlns:a16="http://schemas.microsoft.com/office/drawing/2014/main" id="{A6986BDE-F5CA-3079-2539-BF0730E64D1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051"/>
          <a:stretch/>
        </p:blipFill>
        <p:spPr bwMode="auto">
          <a:xfrm>
            <a:off x="1115616" y="4213010"/>
            <a:ext cx="1878856" cy="18455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Oxygen — Periodic Table Element 8 - Oxygen - Autocollant | TeePublic FR">
            <a:extLst>
              <a:ext uri="{FF2B5EF4-FFF2-40B4-BE49-F238E27FC236}">
                <a16:creationId xmlns:a16="http://schemas.microsoft.com/office/drawing/2014/main" id="{83593C9D-AA4E-89E2-5FB3-06DA5E75D5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5" y="4244795"/>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763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10025</TotalTime>
  <Words>381</Words>
  <Application>Microsoft Office PowerPoint</Application>
  <PresentationFormat>Presentación en pantalla (4:3)</PresentationFormat>
  <Paragraphs>57</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Berlin Sans FB Demi</vt:lpstr>
      <vt:lpstr>Calibri</vt:lpstr>
      <vt:lpstr>SourceSansPro-bold</vt:lpstr>
      <vt:lpstr>SourceSansPro-Regular</vt:lpstr>
      <vt:lpstr>Tema de Office</vt:lpstr>
      <vt:lpstr>What’s inside an atom?</vt:lpstr>
      <vt:lpstr>Vocabulary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What makes elements different from one another?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dc:creator>
  <cp:lastModifiedBy>Lina Marcela Mafla Orozco</cp:lastModifiedBy>
  <cp:revision>87</cp:revision>
  <dcterms:created xsi:type="dcterms:W3CDTF">2014-02-20T15:43:28Z</dcterms:created>
  <dcterms:modified xsi:type="dcterms:W3CDTF">2025-08-11T13:21:44Z</dcterms:modified>
</cp:coreProperties>
</file>