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9" r:id="rId9"/>
    <p:sldId id="263" r:id="rId10"/>
    <p:sldId id="270" r:id="rId11"/>
    <p:sldId id="272" r:id="rId12"/>
    <p:sldId id="271" r:id="rId13"/>
    <p:sldId id="280" r:id="rId14"/>
    <p:sldId id="277" r:id="rId15"/>
    <p:sldId id="279" r:id="rId16"/>
    <p:sldId id="278" r:id="rId17"/>
    <p:sldId id="282" r:id="rId18"/>
    <p:sldId id="28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3825" autoAdjust="0"/>
  </p:normalViewPr>
  <p:slideViewPr>
    <p:cSldViewPr snapToGrid="0">
      <p:cViewPr varScale="1">
        <p:scale>
          <a:sx n="69" d="100"/>
          <a:sy n="69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6FD4-97C7-47B4-8020-0EC31F74A962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0150-665E-477D-9BF0-78188A71DD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6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0150-665E-477D-9BF0-78188A71DD2B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96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9337B-3569-7632-8D53-33EF963A1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99181-3139-8D79-FB62-2E76B40C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74CBF-B375-6399-FE40-1A12733C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61C78-28BE-804F-1E88-1B1A3070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787FD-5265-4C0C-88E4-4A9A6D51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35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4B17-A559-FB3F-C721-A51139C4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A3243F-428A-EFB9-4E23-80358482B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2A458-47DF-BF0C-53EC-A2807DF5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64EBA2-50E6-5E19-3298-5F8DC252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DCD6B3-7C9A-ADCE-37A1-37AAC7A3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70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9DB4AB-1E40-6475-928E-46368112B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204EE6-C596-BF6D-9D87-49007F2AE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53211-998F-7790-AB4E-6A7A143A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0324B2-165F-F7A0-389C-F624C954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1B80F-C721-2C98-AC63-BB738DAB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6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7E35-5AF8-8012-E1AE-E4D62FB7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ADFDB-DA88-024B-B9B8-2051BEF3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05F45-6E72-DF99-0B12-91727A91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8794E-952F-84D9-27BC-5BDAFE53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E207B-22B7-9075-9737-C8E7518B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3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EEA6F-5D7D-28D6-E0D6-F4CC5AC3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A5DDC9-896A-2937-28D8-F8733D08E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E2B543-B86D-2A04-04D4-6C54472E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48C697-E035-F9B2-C48A-753256C1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DA9A5-11BD-CE6E-F256-953F8ED4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2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B1872-0C65-76EB-2188-911C1A95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8A842-E610-4443-6158-513CC764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C32EED-DE3D-CF71-A125-6FEBDA3F3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A3EA3F-F5ED-8055-EFFB-379DE81E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5840DA-5778-7255-86AF-C0346DF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F4B10-51E5-75A9-3A1A-E65E157D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87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1B944-7540-B27E-15EF-2055331E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349804-E632-39C7-5DF4-494511E9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C400DF-28BE-2C07-898C-1E8CC9FE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45B583-5EAD-42ED-F2BD-0A1BFA88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262AD4-E4B4-D986-49F8-D777D598E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77DC1-99CC-6175-A3AF-9633A6C7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657797-A94B-E718-F359-EBDF0CC3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2B2B23-D06B-E997-E164-4F87F025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4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0BA5D-98C2-A71B-49E3-F0994917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BA28DC-7E47-D1C4-B8FB-B400DAF9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A94E37-ECCB-0A85-9B9E-A50B6865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07128A-A619-14CC-015F-5291159E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49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292853-A59E-F332-02CC-E39A0232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A6A6D3-9CE7-786F-44AE-1433591E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142369-BE98-5C97-53FE-C21B15C5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2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3D287-3686-5DB2-0587-DC65F415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4A4AF-2273-A200-FC7C-0BACD821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A54F6C-84BB-4A22-22CA-DE339059B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105A7-C0C9-94BE-CF4D-AD198009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40534-70B6-18D9-7115-89D1164D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EDF549-7636-4BA5-245A-5AADF787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28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08F9F-EC71-5B30-C471-BD7FC06D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0E490E-ED82-0C69-FA13-C37C2CF25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1E4242-86E1-D896-A313-10D751AE5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075997-0113-7746-D98B-5F9BDB1A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F68883-8DDC-1778-7338-014649E6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EE1015-285D-7766-97A1-1937D1D8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14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F188EF-BF23-7FC5-8953-86F211EB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09CC7-E09F-A07D-8EC4-FC6C461D0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FE485-1541-02F4-AB09-DB9C6AE38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57A9-CF02-4640-B8F1-8A0E76AA14DB}" type="datetimeFigureOut">
              <a:rPr lang="es-CO" smtClean="0"/>
              <a:t>19/01/2026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7E833-EF2E-BBAD-4C1F-28D179F22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28862-A249-10A4-4AA7-167E3DB8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0A87-798E-4605-AE10-7DED8063F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6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ADC3F-76FD-6436-3AAB-D4B915A83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3775"/>
            <a:ext cx="9144000" cy="606425"/>
          </a:xfrm>
        </p:spPr>
        <p:txBody>
          <a:bodyPr>
            <a:noAutofit/>
          </a:bodyPr>
          <a:lstStyle/>
          <a:p>
            <a:r>
              <a:rPr lang="es-CO" sz="9600" b="1" dirty="0">
                <a:solidFill>
                  <a:srgbClr val="0070C0"/>
                </a:solidFill>
              </a:rPr>
              <a:t>CELLS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155D89-7779-9759-7A89-BB36F77C7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Science Clipart Play - Cells Clip Art PNG Image | Transparent PNG Free  Download on SeekPNG">
            <a:extLst>
              <a:ext uri="{FF2B5EF4-FFF2-40B4-BE49-F238E27FC236}">
                <a16:creationId xmlns:a16="http://schemas.microsoft.com/office/drawing/2014/main" id="{F8D2BF7D-2B97-A3AA-D7F0-50385C87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1130"/>
            <a:ext cx="12192000" cy="55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4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dirty="0" err="1"/>
              <a:t>Nucleus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The </a:t>
            </a:r>
            <a:r>
              <a:rPr lang="en-US" b="1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nucleus</a:t>
            </a:r>
            <a:r>
              <a:rPr lang="en-US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 is an organelle that contains a cell’s genes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A11D48-35B5-B93B-B336-473737C9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93" y="0"/>
            <a:ext cx="537679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1618E6-4E6A-3835-BC8B-3A50C0EF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49" y="0"/>
            <a:ext cx="5511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dirty="0" err="1"/>
              <a:t>Nucleolus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nucleolus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a sphere that produces the cell's ribosomes.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A11D48-35B5-B93B-B336-473737C9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93" y="0"/>
            <a:ext cx="537679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2A892-D112-6EC8-58C7-562BFA57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94" y="185737"/>
            <a:ext cx="514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F1F1F"/>
                </a:solidFill>
                <a:effectLst/>
                <a:latin typeface="europa"/>
              </a:rPr>
              <a:t>Endoplasmic Reticulum </a:t>
            </a:r>
            <a:r>
              <a:rPr lang="en-US" b="0" i="0" dirty="0">
                <a:solidFill>
                  <a:srgbClr val="1F1F1F"/>
                </a:solidFill>
                <a:effectLst/>
                <a:latin typeface="europa"/>
              </a:rPr>
              <a:t>(ER) mainly transports proteins. It contains ribosomes.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latin typeface="europa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  <a:latin typeface="europa"/>
              </a:rPr>
              <a:t>Ribosomes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latin typeface="europa"/>
              </a:rPr>
              <a:t>They make the proteins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F80C22-ABC8-A665-1EE9-B3D2108C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481" y="179388"/>
            <a:ext cx="488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b="1" dirty="0" err="1"/>
              <a:t>Mitochondria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21242C"/>
                </a:solidFill>
                <a:effectLst/>
                <a:latin typeface="inherit"/>
              </a:rPr>
              <a:t>Mitochondria</a:t>
            </a:r>
            <a:r>
              <a:rPr lang="en-US" b="0" i="0" dirty="0">
                <a:solidFill>
                  <a:srgbClr val="21242C"/>
                </a:solidFill>
                <a:effectLst/>
                <a:latin typeface="inherit"/>
              </a:rPr>
              <a:t> are organelles that break down sugars (like glucose). This process releases energy that the cell can use and to do it they use 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oxygen.</a:t>
            </a:r>
            <a:endParaRPr lang="en-US" b="0" i="0" dirty="0">
              <a:solidFill>
                <a:srgbClr val="21242C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F80C22-ABC8-A665-1EE9-B3D2108C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481" y="179388"/>
            <a:ext cx="488158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19D066-F200-3CCF-A620-7EEACE48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11" y="0"/>
            <a:ext cx="4951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>
            <a:normAutofit/>
          </a:bodyPr>
          <a:lstStyle/>
          <a:p>
            <a:r>
              <a:rPr lang="es-MX" sz="5000" b="1" dirty="0" err="1"/>
              <a:t>Vacuoles</a:t>
            </a:r>
            <a:endParaRPr lang="es-CO" sz="5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575"/>
            <a:ext cx="5148263" cy="3862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0" dirty="0">
                <a:solidFill>
                  <a:srgbClr val="1F1F1F"/>
                </a:solidFill>
                <a:effectLst/>
                <a:latin typeface="europa"/>
              </a:rPr>
              <a:t>Vacuole </a:t>
            </a:r>
            <a:r>
              <a:rPr lang="en-US" sz="3200" b="0" i="0" dirty="0">
                <a:solidFill>
                  <a:srgbClr val="1F1F1F"/>
                </a:solidFill>
                <a:effectLst/>
                <a:latin typeface="europa"/>
              </a:rPr>
              <a:t>is a place where the cell stores food, water, and waste. </a:t>
            </a:r>
            <a:endParaRPr lang="es-CO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276FCB-FFE8-B707-30A7-BB3EF9C7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577" y="0"/>
            <a:ext cx="527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>
            <a:normAutofit/>
          </a:bodyPr>
          <a:lstStyle/>
          <a:p>
            <a:r>
              <a:rPr lang="es-MX" sz="6000" b="1" dirty="0" err="1"/>
              <a:t>Lysosomes</a:t>
            </a:r>
            <a:endParaRPr lang="es-CO" sz="6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5148263" cy="377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0" dirty="0">
                <a:solidFill>
                  <a:srgbClr val="1F1F1F"/>
                </a:solidFill>
                <a:effectLst/>
                <a:latin typeface="europa"/>
              </a:rPr>
              <a:t>They break </a:t>
            </a:r>
            <a:r>
              <a:rPr lang="en-US" sz="3600" b="0" i="0" dirty="0">
                <a:solidFill>
                  <a:srgbClr val="1F1F1F"/>
                </a:solidFill>
                <a:effectLst/>
                <a:latin typeface="europa"/>
              </a:rPr>
              <a:t>down or recycle excess or worn out cell parts.</a:t>
            </a:r>
          </a:p>
          <a:p>
            <a:pPr marL="0" indent="0">
              <a:buNone/>
            </a:pPr>
            <a:endParaRPr lang="en-US" sz="3600" dirty="0">
              <a:solidFill>
                <a:srgbClr val="1F1F1F"/>
              </a:solidFill>
              <a:latin typeface="europa"/>
            </a:endParaRPr>
          </a:p>
          <a:p>
            <a:pPr marL="0" indent="0">
              <a:buNone/>
            </a:pPr>
            <a:r>
              <a:rPr lang="en-US" sz="3600" b="0" i="0" dirty="0">
                <a:solidFill>
                  <a:srgbClr val="1F1F1F"/>
                </a:solidFill>
                <a:effectLst/>
                <a:latin typeface="europa"/>
              </a:rPr>
              <a:t>There are often hundreds of lysosomes in a cell. </a:t>
            </a:r>
            <a:endParaRPr lang="es-CO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D156BD-C166-03F7-59E4-F0096A29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85" y="0"/>
            <a:ext cx="531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>
            <a:normAutofit/>
          </a:bodyPr>
          <a:lstStyle/>
          <a:p>
            <a:r>
              <a:rPr lang="es-MX" sz="5400" b="1" dirty="0"/>
              <a:t>Golgi </a:t>
            </a:r>
            <a:r>
              <a:rPr lang="es-MX" sz="5400" b="1" dirty="0" err="1"/>
              <a:t>Apparatus</a:t>
            </a:r>
            <a:endParaRPr lang="es-CO" sz="5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5148263" cy="389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europa"/>
              </a:rPr>
              <a:t>It puts substances into packages called vesicles, and then transports them within and outside the cell.</a:t>
            </a:r>
            <a:endParaRPr lang="es-CO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AD4031-2A1F-F601-9E7D-DEE89BCF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27" y="0"/>
            <a:ext cx="55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b="1" dirty="0" err="1"/>
              <a:t>Centrioles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1749"/>
            <a:ext cx="5148263" cy="3605213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 play an important role in cell division.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AD4031-2A1F-F601-9E7D-DEE89BCF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827" y="0"/>
            <a:ext cx="5503722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151AA6-372D-E539-61DE-2EEFB81C6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68" y="0"/>
            <a:ext cx="5343032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E55A28-73CB-C69F-3021-6798D370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747" y="0"/>
            <a:ext cx="550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6DB87-8DE4-03CF-0DAA-29027CC6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B7B82-87F5-AEEA-C99D-F180C6AC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Cells GIFs - Get the best GIF on GIPHY">
            <a:extLst>
              <a:ext uri="{FF2B5EF4-FFF2-40B4-BE49-F238E27FC236}">
                <a16:creationId xmlns:a16="http://schemas.microsoft.com/office/drawing/2014/main" id="{5842ED91-BC7E-001F-7FF6-061E0B89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6"/>
            <a:ext cx="124460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an Cell Or Embryonic Stem Cell Microscope Background Stock Photo -  Download Image Now - iStock">
            <a:extLst>
              <a:ext uri="{FF2B5EF4-FFF2-40B4-BE49-F238E27FC236}">
                <a16:creationId xmlns:a16="http://schemas.microsoft.com/office/drawing/2014/main" id="{5D0E24F3-8445-CA4B-AAAD-372B6156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80" y="-131366"/>
            <a:ext cx="12272380" cy="73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A49458-4E30-BEC5-F278-61867D18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2222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6600" b="1" dirty="0" err="1"/>
              <a:t>What</a:t>
            </a:r>
            <a:r>
              <a:rPr lang="es-CO" sz="6600" b="1" dirty="0"/>
              <a:t> are </a:t>
            </a:r>
            <a:r>
              <a:rPr lang="es-CO" sz="6600" b="1" dirty="0" err="1"/>
              <a:t>cells</a:t>
            </a:r>
            <a:r>
              <a:rPr lang="es-CO" sz="6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08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2E37-DEF0-7A40-1C7F-8F128027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571499"/>
            <a:ext cx="4662488" cy="60007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Every organism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 made up of cells.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cell is the smallest unit with the basic properties of life.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Some tiny organisms, such as bacteria and yeast, consist of only one cell.</a:t>
            </a:r>
          </a:p>
          <a:p>
            <a:pPr marL="0" indent="0" algn="just">
              <a:buNone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Large plants and animals have many billions of cells. Human beings are made up of more than 75 trillion cells.</a:t>
            </a:r>
            <a:endParaRPr lang="es-CO" dirty="0"/>
          </a:p>
        </p:txBody>
      </p:sp>
      <p:pic>
        <p:nvPicPr>
          <p:cNvPr id="2050" name="Picture 2" descr="Living Things - Characteristics and Examples of Living Things">
            <a:extLst>
              <a:ext uri="{FF2B5EF4-FFF2-40B4-BE49-F238E27FC236}">
                <a16:creationId xmlns:a16="http://schemas.microsoft.com/office/drawing/2014/main" id="{6CE0341E-D34C-283B-E793-B1B325F7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75" y="812006"/>
            <a:ext cx="6104963" cy="52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stion Ma Stock Illustrations – 107 Question Ma Stock Illustrations,  Vectors &amp; Clipart - Dreamstime">
            <a:extLst>
              <a:ext uri="{FF2B5EF4-FFF2-40B4-BE49-F238E27FC236}">
                <a16:creationId xmlns:a16="http://schemas.microsoft.com/office/drawing/2014/main" id="{55091D2E-1D11-7301-3BF2-40354604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-17145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7E87C3-1B2B-B0E4-C210-40320F29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1975" y="1150938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Do </a:t>
            </a:r>
            <a:r>
              <a:rPr lang="es-CO" b="1" dirty="0" err="1"/>
              <a:t>all</a:t>
            </a:r>
            <a:r>
              <a:rPr lang="es-CO" b="1" dirty="0"/>
              <a:t> </a:t>
            </a:r>
            <a:r>
              <a:rPr lang="es-CO" b="1" dirty="0" err="1"/>
              <a:t>cells</a:t>
            </a:r>
            <a:r>
              <a:rPr lang="es-CO" b="1" dirty="0"/>
              <a:t> look similar?</a:t>
            </a:r>
          </a:p>
        </p:txBody>
      </p:sp>
    </p:spTree>
    <p:extLst>
      <p:ext uri="{BB962C8B-B14F-4D97-AF65-F5344CB8AC3E}">
        <p14:creationId xmlns:p14="http://schemas.microsoft.com/office/powerpoint/2010/main" val="306502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l as the Fundamental Unit of Life | Definition, Examples, Diagrams">
            <a:extLst>
              <a:ext uri="{FF2B5EF4-FFF2-40B4-BE49-F238E27FC236}">
                <a16:creationId xmlns:a16="http://schemas.microsoft.com/office/drawing/2014/main" id="{20ED57CE-E75B-E9F5-2905-A2AE7D9A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-223837"/>
            <a:ext cx="9486900" cy="78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1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E69BF-0B26-CCAD-F447-86277E2E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FFA26-F79E-2C33-A4C2-5C40D9A1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E5AC6D-0D02-8859-7E3C-2D1402C6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3" y="0"/>
            <a:ext cx="11339513" cy="74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64F5AA2-9818-C931-9E86-7AC4D83B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61" y="885824"/>
            <a:ext cx="6710402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2B306-EDA6-5212-0008-F6B4C3E3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81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400" dirty="0" err="1"/>
              <a:t>Let’s</a:t>
            </a:r>
            <a:r>
              <a:rPr lang="es-MX" sz="4400" dirty="0"/>
              <a:t> </a:t>
            </a:r>
            <a:r>
              <a:rPr lang="es-MX" sz="4400" dirty="0" err="1"/>
              <a:t>draw</a:t>
            </a:r>
            <a:r>
              <a:rPr lang="es-MX" sz="4400" dirty="0"/>
              <a:t> a </a:t>
            </a:r>
            <a:r>
              <a:rPr lang="es-MX" sz="4400" dirty="0" err="1"/>
              <a:t>cell</a:t>
            </a:r>
            <a:r>
              <a:rPr lang="es-MX" sz="4400" dirty="0"/>
              <a:t>!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63975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dirty="0"/>
              <a:t>Cell </a:t>
            </a:r>
            <a:r>
              <a:rPr lang="es-MX" dirty="0" err="1"/>
              <a:t>Membrane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It separates the inside and the outside of the cell, and controls what goes in and comes out.</a:t>
            </a: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88A8B0-1006-FACF-593C-2D201ACD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92" y="-28576"/>
            <a:ext cx="5686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BB463-BAA6-2F87-C8C7-D88E74F9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8263" cy="1325563"/>
          </a:xfrm>
        </p:spPr>
        <p:txBody>
          <a:bodyPr/>
          <a:lstStyle/>
          <a:p>
            <a:r>
              <a:rPr lang="es-MX" dirty="0" err="1"/>
              <a:t>Cytoplasm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4093B-696D-C3A6-0098-AB7E994E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42C"/>
                </a:solidFill>
                <a:effectLst/>
                <a:latin typeface="Lato" panose="020F0502020204030203" pitchFamily="34" charset="0"/>
              </a:rPr>
              <a:t>Jelly-like substance containing the cell’s parts.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A11D48-35B5-B93B-B336-473737C9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93" y="0"/>
            <a:ext cx="5376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24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247</Words>
  <Application>Microsoft Office PowerPoint</Application>
  <PresentationFormat>Panorámica</PresentationFormat>
  <Paragraphs>34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-apple-system</vt:lpstr>
      <vt:lpstr>Arial</vt:lpstr>
      <vt:lpstr>Arial</vt:lpstr>
      <vt:lpstr>Calibri</vt:lpstr>
      <vt:lpstr>Calibri Light</vt:lpstr>
      <vt:lpstr>europa</vt:lpstr>
      <vt:lpstr>inherit</vt:lpstr>
      <vt:lpstr>Lato</vt:lpstr>
      <vt:lpstr>Open Sans</vt:lpstr>
      <vt:lpstr>Tema de Office</vt:lpstr>
      <vt:lpstr>CELLS</vt:lpstr>
      <vt:lpstr>What are cells?</vt:lpstr>
      <vt:lpstr>Presentación de PowerPoint</vt:lpstr>
      <vt:lpstr>Do all cells look similar?</vt:lpstr>
      <vt:lpstr>Presentación de PowerPoint</vt:lpstr>
      <vt:lpstr>Presentación de PowerPoint</vt:lpstr>
      <vt:lpstr>Presentación de PowerPoint</vt:lpstr>
      <vt:lpstr>Cell Membrane</vt:lpstr>
      <vt:lpstr>Cytoplasm</vt:lpstr>
      <vt:lpstr>Nucleus</vt:lpstr>
      <vt:lpstr>Nucleolus</vt:lpstr>
      <vt:lpstr>Presentación de PowerPoint</vt:lpstr>
      <vt:lpstr>Mitochondria</vt:lpstr>
      <vt:lpstr>Vacuoles</vt:lpstr>
      <vt:lpstr>Lysosomes</vt:lpstr>
      <vt:lpstr>Golgi Apparatus</vt:lpstr>
      <vt:lpstr>Centrioles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Lina Marcela</dc:creator>
  <cp:lastModifiedBy>Lina Marcela Mafla Orozco</cp:lastModifiedBy>
  <cp:revision>14</cp:revision>
  <dcterms:created xsi:type="dcterms:W3CDTF">2023-01-26T17:12:41Z</dcterms:created>
  <dcterms:modified xsi:type="dcterms:W3CDTF">2026-01-19T19:32:48Z</dcterms:modified>
</cp:coreProperties>
</file>