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6" r:id="rId15"/>
    <p:sldId id="269" r:id="rId16"/>
    <p:sldId id="270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902FA-5671-E36C-E1AF-9BF957417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936381-71B4-FFE1-C63D-FD0625036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F07D6-31B5-9BD3-358B-D0AC3CD5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6BB6D-B971-9C67-9BA2-81D50CF6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55F713-1129-332A-12FE-733B415E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75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E88BA-A90C-A1CF-62AE-C213669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7673ED-40A1-769D-9146-B0F11BDAC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600B0-3E34-4FAF-2502-7B85A3B4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D0EC0-CE12-E44B-89A7-185B6190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D55C06-7DD8-20B3-B5B2-B7AEEAB5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05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6B4312-D7ED-718A-65EE-83E29C592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2DBF66-7A98-9953-D5AA-0D7CEEBAE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147AB-9053-4C3B-B491-FC432632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6D2899-82AC-2221-7352-4108622C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A4E761-6E1D-0249-31F3-A1F8AA76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0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CE1E9-FE03-8438-0A13-189578FE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311701-371C-BEAF-E4D8-117BA528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1D2C15-1DFD-5375-6EBC-EA5C3F72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FDD1AB-1197-4C10-7F00-E358A612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7B6F01-787A-64E3-28C3-2F79C0B4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6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EE431-A2C2-BC72-3F7E-67E7FFD0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DAADA-545D-7295-0EDC-2B2CAB87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664286-5A5A-897C-4D20-2B60FDDB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BE812-4F23-9161-F963-7044C15D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006EF-FFEB-4F9D-E829-66E60FA8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68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CF477-3363-E2FB-14F2-D9D7CB2B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1A7C9-E8A7-18DD-F5FA-7A2DDD348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EAB86A-5DEE-55CE-F9B4-19026F6E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313093-09EC-4F84-DB20-37F7317E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CD90D-11EE-BFAE-CA13-02C129C4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E069CB-CA17-932B-4DB4-83F3DC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095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C5084-0182-9A4F-687D-29DB5F8E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2D91AD-93FF-D555-AE12-008ECC3D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7AAF56-03BC-5828-6551-491C629AB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8B0F02-8EF1-58C4-BB9D-0EC893EAA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21708E-DB84-5FFD-3867-AB2AD8901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4FC864-C235-202B-7B4E-7BD3BE55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0BE9A8-843A-13DD-0205-5ED469AC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7163C3-96C0-CE12-70F1-E1E58C26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71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ECCEE-710E-7582-46D5-8F4A3A5D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1C4703-DFF7-417A-99D9-5E1E4D62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398902-D882-262F-5ED5-E225B350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52E1E0-7F66-9B4E-B448-0F18B9A3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8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0B15B8-4EDA-2407-7C0B-149E892D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1FDAC5-DD28-F106-7537-450CD401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18B20C-3F1A-A02A-55EB-17E6034B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7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2D056-3975-8349-1A66-44B0EA41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2A622-B002-64C7-1AA9-FE482928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7F84AC-B2C8-8A60-E429-37C94EBB1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EF8A7C-B11B-A49E-F36A-8A3BDDE5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59555E-46E1-06AE-8F54-9D409634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45EC16-9CCF-4036-C479-87FB0484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78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7D99A-960A-A2C9-AAAA-3BEAA65A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B62CB1-8720-CED2-E8B0-BF34646EA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74EA0C-DA0C-78EA-2288-F86870140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6B0D9C-2F59-7A25-6E0A-CEC5574E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626AB0-F883-A028-2369-2C1B8D76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9BD20-1497-8EDD-94E0-1C02A0A3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99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58EAA1-55FB-6FEF-CB64-649E4D19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BF5E6E-F986-6852-05A1-C929B227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06FA6-7C02-DFB0-DF23-83E5EDA53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520E-A234-4135-B5D7-5FB8A07CAFB5}" type="datetimeFigureOut">
              <a:rPr lang="es-CO" smtClean="0"/>
              <a:t>26/08/2025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CCD575-1867-540E-1580-F9680D89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31C07-873D-6D60-1761-681A0F7A5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49D5-54E2-43AC-BA69-4F726E65C8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7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Compound Cliparts, Download Free Compound Cliparts png images, Free  ClipArts on Clipart Library">
            <a:extLst>
              <a:ext uri="{FF2B5EF4-FFF2-40B4-BE49-F238E27FC236}">
                <a16:creationId xmlns:a16="http://schemas.microsoft.com/office/drawing/2014/main" id="{386A661A-10FA-9ADC-3601-9B93A178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25" y="802962"/>
            <a:ext cx="4721736" cy="4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ABD3B2-234D-E052-7021-233674F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410" y="571928"/>
            <a:ext cx="5274590" cy="1154221"/>
          </a:xfrm>
        </p:spPr>
        <p:txBody>
          <a:bodyPr/>
          <a:lstStyle/>
          <a:p>
            <a:r>
              <a:rPr lang="es-MX" b="1" dirty="0" err="1">
                <a:latin typeface="Arial Black" panose="020B0A04020102020204" pitchFamily="34" charset="0"/>
              </a:rPr>
              <a:t>Compounds</a:t>
            </a:r>
            <a:endParaRPr lang="es-CO" b="1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7260CD-ADD0-7DA0-B227-35E855DB2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9938" y="3602038"/>
            <a:ext cx="5538061" cy="1655762"/>
          </a:xfrm>
        </p:spPr>
        <p:txBody>
          <a:bodyPr>
            <a:normAutofit/>
          </a:bodyPr>
          <a:lstStyle/>
          <a:p>
            <a:r>
              <a:rPr lang="es-MX" sz="4400" dirty="0" err="1"/>
              <a:t>Eighth</a:t>
            </a:r>
            <a:r>
              <a:rPr lang="es-MX" sz="4400" dirty="0"/>
              <a:t> Grade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880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506D1-E177-F05F-09CB-B4366709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Rules</a:t>
            </a:r>
            <a:endParaRPr lang="es-CO" sz="6000" b="1" u="sng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32F71-E847-6CAE-BF5F-0AB15541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06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s-MX" sz="3600" dirty="0" err="1"/>
              <a:t>If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compound</a:t>
            </a:r>
            <a:r>
              <a:rPr lang="es-MX" sz="3600" dirty="0"/>
              <a:t> </a:t>
            </a:r>
            <a:r>
              <a:rPr lang="es-MX" sz="3600" dirty="0" err="1"/>
              <a:t>contains</a:t>
            </a:r>
            <a:r>
              <a:rPr lang="es-MX" sz="3600" dirty="0"/>
              <a:t> a metal, </a:t>
            </a:r>
            <a:r>
              <a:rPr lang="es-MX" sz="3600" dirty="0" err="1"/>
              <a:t>then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name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metal comes </a:t>
            </a:r>
            <a:r>
              <a:rPr lang="es-MX" sz="3600" dirty="0" err="1"/>
              <a:t>first</a:t>
            </a:r>
            <a:r>
              <a:rPr lang="es-MX" sz="3600" dirty="0"/>
              <a:t> in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name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compound</a:t>
            </a:r>
            <a:endParaRPr lang="es-MX" sz="3600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6000" b="1" dirty="0"/>
              <a:t>P    +     Ca        </a:t>
            </a:r>
            <a:r>
              <a:rPr lang="es-MX" dirty="0"/>
              <a:t>P = </a:t>
            </a:r>
            <a:r>
              <a:rPr lang="es-MX" dirty="0" err="1"/>
              <a:t>Phosphorus</a:t>
            </a:r>
            <a:r>
              <a:rPr lang="es-MX" dirty="0"/>
              <a:t> = Non metal</a:t>
            </a:r>
          </a:p>
          <a:p>
            <a:pPr marL="0" indent="0">
              <a:buNone/>
            </a:pPr>
            <a:r>
              <a:rPr lang="es-MX" dirty="0"/>
              <a:t>				      Ca = </a:t>
            </a:r>
            <a:r>
              <a:rPr lang="es-MX" dirty="0" err="1"/>
              <a:t>Calcium</a:t>
            </a:r>
            <a:r>
              <a:rPr lang="es-MX" dirty="0"/>
              <a:t> = Metal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4800" b="1" dirty="0" err="1"/>
              <a:t>Name</a:t>
            </a:r>
            <a:r>
              <a:rPr lang="es-MX" sz="4800" b="1" dirty="0"/>
              <a:t>: </a:t>
            </a:r>
            <a:r>
              <a:rPr lang="es-MX" sz="4800" b="1" dirty="0" err="1">
                <a:solidFill>
                  <a:srgbClr val="FF0000"/>
                </a:solidFill>
              </a:rPr>
              <a:t>Calcium</a:t>
            </a:r>
            <a:r>
              <a:rPr lang="es-MX" sz="4800" b="1" dirty="0">
                <a:solidFill>
                  <a:srgbClr val="FF0000"/>
                </a:solidFill>
              </a:rPr>
              <a:t> </a:t>
            </a:r>
            <a:r>
              <a:rPr lang="es-MX" sz="4800" b="1" dirty="0" err="1">
                <a:solidFill>
                  <a:srgbClr val="FF0000"/>
                </a:solidFill>
              </a:rPr>
              <a:t>Phosphide</a:t>
            </a:r>
            <a:endParaRPr lang="es-MX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839501-1E3B-7FD3-706D-B089F7827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88" y="628651"/>
            <a:ext cx="11234738" cy="5848350"/>
          </a:xfrm>
        </p:spPr>
        <p:txBody>
          <a:bodyPr>
            <a:normAutofit fontScale="92500" lnSpcReduction="20000"/>
          </a:bodyPr>
          <a:lstStyle/>
          <a:p>
            <a:r>
              <a:rPr lang="es-MX" dirty="0" err="1"/>
              <a:t>If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compound</a:t>
            </a:r>
            <a:r>
              <a:rPr lang="es-MX" dirty="0"/>
              <a:t> </a:t>
            </a:r>
            <a:r>
              <a:rPr lang="es-MX" dirty="0" err="1"/>
              <a:t>contains</a:t>
            </a:r>
            <a:r>
              <a:rPr lang="es-MX" dirty="0"/>
              <a:t> a non-metal,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non-metal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usually</a:t>
            </a:r>
            <a:r>
              <a:rPr lang="es-MX" dirty="0"/>
              <a:t> </a:t>
            </a:r>
            <a:r>
              <a:rPr lang="es-MX" dirty="0" err="1"/>
              <a:t>changed</a:t>
            </a:r>
            <a:r>
              <a:rPr lang="es-MX" dirty="0"/>
              <a:t>.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example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compond</a:t>
            </a:r>
            <a:r>
              <a:rPr lang="es-MX" dirty="0"/>
              <a:t> </a:t>
            </a:r>
            <a:r>
              <a:rPr lang="es-MX" dirty="0" err="1"/>
              <a:t>made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sodium</a:t>
            </a:r>
            <a:r>
              <a:rPr lang="es-MX" dirty="0"/>
              <a:t> and </a:t>
            </a:r>
            <a:r>
              <a:rPr lang="es-MX" dirty="0" err="1"/>
              <a:t>chlorine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called</a:t>
            </a:r>
            <a:r>
              <a:rPr lang="es-MX" dirty="0"/>
              <a:t> </a:t>
            </a:r>
            <a:r>
              <a:rPr lang="es-MX" dirty="0" err="1"/>
              <a:t>sodium</a:t>
            </a:r>
            <a:r>
              <a:rPr lang="es-MX" dirty="0"/>
              <a:t> </a:t>
            </a:r>
            <a:r>
              <a:rPr lang="es-MX" dirty="0" err="1"/>
              <a:t>chloride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 err="1"/>
              <a:t>When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elements</a:t>
            </a:r>
            <a:r>
              <a:rPr lang="es-MX" dirty="0"/>
              <a:t> </a:t>
            </a:r>
            <a:r>
              <a:rPr lang="es-MX" dirty="0" err="1"/>
              <a:t>form</a:t>
            </a:r>
            <a:r>
              <a:rPr lang="es-MX" dirty="0"/>
              <a:t> a </a:t>
            </a:r>
            <a:r>
              <a:rPr lang="es-MX" dirty="0" err="1"/>
              <a:t>compound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often</a:t>
            </a:r>
            <a:r>
              <a:rPr lang="es-MX" dirty="0"/>
              <a:t> </a:t>
            </a:r>
            <a:r>
              <a:rPr lang="es-MX" dirty="0" err="1"/>
              <a:t>ends</a:t>
            </a:r>
            <a:r>
              <a:rPr lang="es-MX" dirty="0"/>
              <a:t> in “ide”</a:t>
            </a:r>
            <a:endParaRPr lang="es-CO" dirty="0"/>
          </a:p>
          <a:p>
            <a:endParaRPr lang="es-CO" dirty="0"/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Nitrogen  	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Phosphorus			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Fluorine     			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Chlorine	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Oxygen			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26D905C-5599-6A46-2A77-07DCF2FC3781}"/>
              </a:ext>
            </a:extLst>
          </p:cNvPr>
          <p:cNvCxnSpPr/>
          <p:nvPr/>
        </p:nvCxnSpPr>
        <p:spPr>
          <a:xfrm>
            <a:off x="3004090" y="3201345"/>
            <a:ext cx="9453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F7F61B5-C1BF-F68E-79C8-415A95807BF8}"/>
              </a:ext>
            </a:extLst>
          </p:cNvPr>
          <p:cNvCxnSpPr/>
          <p:nvPr/>
        </p:nvCxnSpPr>
        <p:spPr>
          <a:xfrm>
            <a:off x="3004090" y="3873447"/>
            <a:ext cx="9453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39EFF4E-0780-FC02-4625-D863367AAE1D}"/>
              </a:ext>
            </a:extLst>
          </p:cNvPr>
          <p:cNvCxnSpPr/>
          <p:nvPr/>
        </p:nvCxnSpPr>
        <p:spPr>
          <a:xfrm>
            <a:off x="3004090" y="4478690"/>
            <a:ext cx="9453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6F54D47-6036-27C0-6A03-4C6E7511F4B6}"/>
              </a:ext>
            </a:extLst>
          </p:cNvPr>
          <p:cNvCxnSpPr/>
          <p:nvPr/>
        </p:nvCxnSpPr>
        <p:spPr>
          <a:xfrm>
            <a:off x="3004090" y="5156743"/>
            <a:ext cx="9453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93B8D86-292C-EF63-AF91-AEEF7B49F46D}"/>
              </a:ext>
            </a:extLst>
          </p:cNvPr>
          <p:cNvCxnSpPr/>
          <p:nvPr/>
        </p:nvCxnSpPr>
        <p:spPr>
          <a:xfrm>
            <a:off x="3004090" y="5785089"/>
            <a:ext cx="9453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D6C3D4-B28C-4470-941E-613AFCC243CA}"/>
              </a:ext>
            </a:extLst>
          </p:cNvPr>
          <p:cNvSpPr txBox="1"/>
          <p:nvPr/>
        </p:nvSpPr>
        <p:spPr>
          <a:xfrm>
            <a:off x="4428600" y="2850103"/>
            <a:ext cx="2699329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Nitride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Phosphide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Fluoride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Chloride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Oxide</a:t>
            </a:r>
          </a:p>
        </p:txBody>
      </p:sp>
    </p:spTree>
    <p:extLst>
      <p:ext uri="{BB962C8B-B14F-4D97-AF65-F5344CB8AC3E}">
        <p14:creationId xmlns:p14="http://schemas.microsoft.com/office/powerpoint/2010/main" val="26913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506D1-E177-F05F-09CB-B4366709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u="sng" dirty="0">
                <a:solidFill>
                  <a:srgbClr val="0070C0"/>
                </a:solidFill>
              </a:rPr>
              <a:t>Rules</a:t>
            </a:r>
            <a:endParaRPr lang="es-CO" b="1" u="sng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32F71-E847-6CAE-BF5F-0AB15541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compounds</a:t>
            </a:r>
            <a:r>
              <a:rPr lang="es-MX" dirty="0"/>
              <a:t> </a:t>
            </a:r>
            <a:r>
              <a:rPr lang="es-MX" dirty="0" err="1"/>
              <a:t>contain</a:t>
            </a:r>
            <a:r>
              <a:rPr lang="es-MX" dirty="0"/>
              <a:t> 3 </a:t>
            </a:r>
            <a:r>
              <a:rPr lang="es-MX" dirty="0" err="1"/>
              <a:t>elements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include</a:t>
            </a:r>
            <a:r>
              <a:rPr lang="es-MX" dirty="0"/>
              <a:t> </a:t>
            </a:r>
            <a:r>
              <a:rPr lang="es-MX" dirty="0" err="1"/>
              <a:t>oxygen</a:t>
            </a:r>
            <a:r>
              <a:rPr lang="es-MX" dirty="0"/>
              <a:t>.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compounds</a:t>
            </a:r>
            <a:r>
              <a:rPr lang="es-MX" dirty="0"/>
              <a:t> </a:t>
            </a:r>
            <a:r>
              <a:rPr lang="es-MX" dirty="0" err="1"/>
              <a:t>often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names</a:t>
            </a:r>
            <a:r>
              <a:rPr lang="es-MX" dirty="0"/>
              <a:t> </a:t>
            </a:r>
            <a:r>
              <a:rPr lang="es-MX" dirty="0" err="1"/>
              <a:t>ending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“ate” </a:t>
            </a: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C238D31-5BBC-2219-AB3D-61E99E354860}"/>
              </a:ext>
            </a:extLst>
          </p:cNvPr>
          <p:cNvSpPr/>
          <p:nvPr/>
        </p:nvSpPr>
        <p:spPr>
          <a:xfrm rot="21284959">
            <a:off x="4332207" y="5069490"/>
            <a:ext cx="3170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Carbonate</a:t>
            </a:r>
            <a:endParaRPr lang="es-CO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8B6CF2-89EA-76A4-449B-002E8D25C848}"/>
              </a:ext>
            </a:extLst>
          </p:cNvPr>
          <p:cNvSpPr/>
          <p:nvPr/>
        </p:nvSpPr>
        <p:spPr>
          <a:xfrm rot="465794">
            <a:off x="7706413" y="3858771"/>
            <a:ext cx="2198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Nitrate</a:t>
            </a:r>
            <a:endParaRPr lang="es-CO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73FDF3-7A5D-0DAF-5ACC-3C70BE59D059}"/>
              </a:ext>
            </a:extLst>
          </p:cNvPr>
          <p:cNvSpPr/>
          <p:nvPr/>
        </p:nvSpPr>
        <p:spPr>
          <a:xfrm rot="19759643">
            <a:off x="1920850" y="3910148"/>
            <a:ext cx="2176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Sulfate</a:t>
            </a:r>
            <a:endParaRPr lang="es-CO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447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BC631-3567-C465-3BFF-460FBA26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37" y="322290"/>
            <a:ext cx="24474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600" dirty="0" err="1"/>
              <a:t>Sometimes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name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compound</a:t>
            </a:r>
            <a:r>
              <a:rPr lang="es-MX" sz="3600" dirty="0"/>
              <a:t> </a:t>
            </a:r>
            <a:r>
              <a:rPr lang="es-MX" sz="3600" dirty="0" err="1"/>
              <a:t>tells</a:t>
            </a:r>
            <a:r>
              <a:rPr lang="es-MX" sz="3600" dirty="0"/>
              <a:t> </a:t>
            </a:r>
            <a:r>
              <a:rPr lang="es-MX" sz="3600" dirty="0" err="1"/>
              <a:t>us</a:t>
            </a:r>
            <a:r>
              <a:rPr lang="es-MX" sz="3600" dirty="0"/>
              <a:t> </a:t>
            </a:r>
            <a:r>
              <a:rPr lang="es-MX" sz="3600" dirty="0" err="1"/>
              <a:t>how</a:t>
            </a:r>
            <a:r>
              <a:rPr lang="es-MX" sz="3600" dirty="0"/>
              <a:t> </a:t>
            </a:r>
            <a:r>
              <a:rPr lang="es-MX" sz="3600" dirty="0" err="1"/>
              <a:t>many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each</a:t>
            </a:r>
            <a:r>
              <a:rPr lang="es-MX" sz="3600" dirty="0"/>
              <a:t> </a:t>
            </a:r>
            <a:r>
              <a:rPr lang="es-MX" sz="3600" dirty="0" err="1"/>
              <a:t>kind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atom</a:t>
            </a:r>
            <a:r>
              <a:rPr lang="es-MX" sz="3600" dirty="0"/>
              <a:t> are </a:t>
            </a:r>
            <a:r>
              <a:rPr lang="es-MX" sz="3600" dirty="0" err="1"/>
              <a:t>bonded</a:t>
            </a:r>
            <a:r>
              <a:rPr lang="es-MX" sz="3600" dirty="0"/>
              <a:t> </a:t>
            </a:r>
            <a:r>
              <a:rPr lang="es-MX" sz="3600" dirty="0" err="1"/>
              <a:t>together</a:t>
            </a:r>
            <a:r>
              <a:rPr lang="es-MX" sz="3600" dirty="0"/>
              <a:t>:</a:t>
            </a:r>
            <a:endParaRPr lang="es-CO" sz="3600" dirty="0"/>
          </a:p>
        </p:txBody>
      </p:sp>
      <p:pic>
        <p:nvPicPr>
          <p:cNvPr id="8196" name="Picture 4" descr="Writing Chemical Formulas. Prefix System mono= 1 di = 2 tri = 3 tetra = 4  penta= 5 hexa = 6 hepta= 7 octa= 8 non= 9 dec = 10 dinitrogen trisulfide  N2S3N2S3. - ppt download">
            <a:extLst>
              <a:ext uri="{FF2B5EF4-FFF2-40B4-BE49-F238E27FC236}">
                <a16:creationId xmlns:a16="http://schemas.microsoft.com/office/drawing/2014/main" id="{CAEF51F5-AE8C-E4D7-591E-45DD7CCF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01" y="743919"/>
            <a:ext cx="7800813" cy="58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4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2E72B-655A-AE49-2EDB-8A003AC1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 err="1"/>
              <a:t>Carbon</a:t>
            </a:r>
            <a:r>
              <a:rPr lang="es-MX" sz="7200" b="1" dirty="0"/>
              <a:t> </a:t>
            </a:r>
            <a:r>
              <a:rPr lang="es-MX" sz="7200" b="1" dirty="0" err="1"/>
              <a:t>dioxide</a:t>
            </a:r>
            <a:endParaRPr lang="es-CO" sz="7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85F4BC-1204-08B3-97A0-D32F4D4E0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218" name="Picture 2" descr="Imágenes de Co2 | Vectores, fotos de stock y PSD gratuitos">
            <a:extLst>
              <a:ext uri="{FF2B5EF4-FFF2-40B4-BE49-F238E27FC236}">
                <a16:creationId xmlns:a16="http://schemas.microsoft.com/office/drawing/2014/main" id="{9EEA736F-9BD9-6AAA-7620-07189B28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85" y="1904707"/>
            <a:ext cx="6168030" cy="44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FBE0B-1696-FF0F-A201-723B0AD0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7200" b="1" dirty="0" err="1"/>
              <a:t>Carbon</a:t>
            </a:r>
            <a:r>
              <a:rPr lang="es-MX" sz="7200" b="1" dirty="0"/>
              <a:t> </a:t>
            </a:r>
            <a:r>
              <a:rPr lang="es-MX" sz="7200" b="1" dirty="0" err="1"/>
              <a:t>monoxide</a:t>
            </a:r>
            <a:endParaRPr lang="es-CO" sz="7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386E2-59A5-7044-BBE8-87847DE3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42" name="Picture 2" descr="MONÓXIDO DE CARBONO (CO) |">
            <a:extLst>
              <a:ext uri="{FF2B5EF4-FFF2-40B4-BE49-F238E27FC236}">
                <a16:creationId xmlns:a16="http://schemas.microsoft.com/office/drawing/2014/main" id="{F6FE38E8-30DE-48BB-698E-FC1F61E4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02" y="2111435"/>
            <a:ext cx="3760196" cy="31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5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87555-37A6-D115-AEE4-1D8C3A60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u="sng" dirty="0" err="1"/>
              <a:t>Trinitrotoluene</a:t>
            </a:r>
            <a:endParaRPr lang="es-CO" sz="6000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5D3E2-51E5-3503-76B2-41A2E2774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94A5465-4A23-57C2-1047-2B441709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1" y="2595295"/>
            <a:ext cx="3236158" cy="32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8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2994C-DD79-8FBE-3320-0A51179A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247"/>
            <a:ext cx="3036376" cy="5164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 err="1"/>
              <a:t>We</a:t>
            </a:r>
            <a:r>
              <a:rPr lang="es-MX" sz="3600" dirty="0"/>
              <a:t> </a:t>
            </a:r>
            <a:r>
              <a:rPr lang="es-MX" sz="3600" dirty="0" err="1"/>
              <a:t>have</a:t>
            </a:r>
            <a:r>
              <a:rPr lang="es-MX" sz="3600" dirty="0"/>
              <a:t> </a:t>
            </a:r>
            <a:r>
              <a:rPr lang="es-MX" sz="3600" dirty="0" err="1"/>
              <a:t>seen</a:t>
            </a:r>
            <a:r>
              <a:rPr lang="es-MX" sz="3600" dirty="0"/>
              <a:t> </a:t>
            </a:r>
            <a:r>
              <a:rPr lang="es-MX" sz="3600" dirty="0" err="1"/>
              <a:t>that</a:t>
            </a:r>
            <a:r>
              <a:rPr lang="es-MX" sz="3600" dirty="0"/>
              <a:t> </a:t>
            </a:r>
            <a:r>
              <a:rPr lang="es-MX" sz="3600" dirty="0" err="1"/>
              <a:t>some</a:t>
            </a:r>
            <a:r>
              <a:rPr lang="es-MX" sz="3600" dirty="0"/>
              <a:t> </a:t>
            </a:r>
            <a:r>
              <a:rPr lang="es-MX" sz="3600" dirty="0" err="1"/>
              <a:t>substances</a:t>
            </a:r>
            <a:r>
              <a:rPr lang="es-MX" sz="3600" dirty="0"/>
              <a:t> are </a:t>
            </a:r>
            <a:r>
              <a:rPr lang="es-MX" sz="3600" dirty="0" err="1"/>
              <a:t>elements</a:t>
            </a:r>
            <a:r>
              <a:rPr lang="es-MX" sz="3600" dirty="0"/>
              <a:t>. </a:t>
            </a:r>
          </a:p>
          <a:p>
            <a:pPr marL="0" indent="0">
              <a:buNone/>
            </a:pPr>
            <a:endParaRPr lang="es-MX" sz="3600" dirty="0"/>
          </a:p>
          <a:p>
            <a:pPr marL="0" indent="0">
              <a:buNone/>
            </a:pPr>
            <a:r>
              <a:rPr lang="es-MX" sz="3600" dirty="0" err="1"/>
              <a:t>An</a:t>
            </a:r>
            <a:r>
              <a:rPr lang="es-MX" sz="3600" dirty="0"/>
              <a:t> </a:t>
            </a:r>
            <a:r>
              <a:rPr lang="es-MX" sz="3600" dirty="0" err="1"/>
              <a:t>element</a:t>
            </a:r>
            <a:r>
              <a:rPr lang="es-MX" sz="3600" dirty="0"/>
              <a:t>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dirty="0" err="1"/>
              <a:t>made</a:t>
            </a:r>
            <a:r>
              <a:rPr lang="es-MX" sz="3600" dirty="0"/>
              <a:t> up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only</a:t>
            </a:r>
            <a:r>
              <a:rPr lang="es-MX" sz="3600" dirty="0"/>
              <a:t> </a:t>
            </a:r>
            <a:r>
              <a:rPr lang="es-MX" sz="3600" dirty="0" err="1"/>
              <a:t>one</a:t>
            </a:r>
            <a:r>
              <a:rPr lang="es-MX" sz="3600" dirty="0"/>
              <a:t> </a:t>
            </a:r>
            <a:r>
              <a:rPr lang="es-MX" sz="3600" dirty="0" err="1"/>
              <a:t>kind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atom</a:t>
            </a:r>
            <a:endParaRPr lang="es-CO" sz="3600" dirty="0"/>
          </a:p>
        </p:txBody>
      </p:sp>
      <p:pic>
        <p:nvPicPr>
          <p:cNvPr id="2050" name="Picture 2" descr="Chemical elements - periodic table - seamless patt">
            <a:extLst>
              <a:ext uri="{FF2B5EF4-FFF2-40B4-BE49-F238E27FC236}">
                <a16:creationId xmlns:a16="http://schemas.microsoft.com/office/drawing/2014/main" id="{BF7FDF7A-418D-E785-375D-9133E3967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3"/>
          <a:stretch/>
        </p:blipFill>
        <p:spPr bwMode="auto">
          <a:xfrm>
            <a:off x="5292241" y="347124"/>
            <a:ext cx="6350000" cy="61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9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79269D-666A-81AE-1C04-EECDAB34E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925"/>
            <a:ext cx="10515600" cy="5495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 err="1"/>
              <a:t>Many</a:t>
            </a:r>
            <a:r>
              <a:rPr lang="es-MX" sz="4000" dirty="0"/>
              <a:t> </a:t>
            </a:r>
            <a:r>
              <a:rPr lang="es-MX" sz="4000" dirty="0" err="1"/>
              <a:t>substances</a:t>
            </a:r>
            <a:r>
              <a:rPr lang="es-MX" sz="4000" dirty="0"/>
              <a:t> are </a:t>
            </a:r>
            <a:r>
              <a:rPr lang="es-MX" sz="4000" dirty="0" err="1"/>
              <a:t>made</a:t>
            </a:r>
            <a:r>
              <a:rPr lang="es-MX" sz="4000" dirty="0"/>
              <a:t> up </a:t>
            </a:r>
            <a:r>
              <a:rPr lang="es-MX" sz="4000" dirty="0" err="1"/>
              <a:t>of</a:t>
            </a:r>
            <a:r>
              <a:rPr lang="es-MX" sz="4000" dirty="0"/>
              <a:t> more </a:t>
            </a:r>
            <a:r>
              <a:rPr lang="es-MX" sz="4000" dirty="0" err="1"/>
              <a:t>than</a:t>
            </a:r>
            <a:r>
              <a:rPr lang="es-MX" sz="4000" dirty="0"/>
              <a:t> </a:t>
            </a:r>
            <a:r>
              <a:rPr lang="es-MX" sz="4000" dirty="0" err="1"/>
              <a:t>one</a:t>
            </a:r>
            <a:r>
              <a:rPr lang="es-MX" sz="4000" dirty="0"/>
              <a:t> </a:t>
            </a:r>
            <a:r>
              <a:rPr lang="es-MX" sz="4000" dirty="0" err="1"/>
              <a:t>kind</a:t>
            </a:r>
            <a:r>
              <a:rPr lang="es-MX" sz="4000" dirty="0"/>
              <a:t> </a:t>
            </a:r>
            <a:r>
              <a:rPr lang="es-MX" sz="4000" dirty="0" err="1"/>
              <a:t>of</a:t>
            </a:r>
            <a:r>
              <a:rPr lang="es-MX" sz="4000" dirty="0"/>
              <a:t> </a:t>
            </a:r>
            <a:r>
              <a:rPr lang="es-MX" sz="4000" dirty="0" err="1"/>
              <a:t>atom</a:t>
            </a:r>
            <a:r>
              <a:rPr lang="es-MX" sz="4000" dirty="0"/>
              <a:t>. </a:t>
            </a:r>
            <a:r>
              <a:rPr lang="es-MX" sz="4000" dirty="0" err="1"/>
              <a:t>If</a:t>
            </a:r>
            <a:r>
              <a:rPr lang="es-MX" sz="4000" dirty="0"/>
              <a:t> </a:t>
            </a:r>
            <a:r>
              <a:rPr lang="es-MX" sz="4000" dirty="0" err="1"/>
              <a:t>the</a:t>
            </a:r>
            <a:r>
              <a:rPr lang="es-MX" sz="4000" dirty="0"/>
              <a:t> </a:t>
            </a:r>
            <a:r>
              <a:rPr lang="es-MX" sz="4000" dirty="0" err="1"/>
              <a:t>different</a:t>
            </a:r>
            <a:r>
              <a:rPr lang="es-MX" sz="4000" dirty="0"/>
              <a:t> </a:t>
            </a:r>
            <a:r>
              <a:rPr lang="es-MX" sz="4000" dirty="0" err="1"/>
              <a:t>sorts</a:t>
            </a:r>
            <a:r>
              <a:rPr lang="es-MX" sz="4000" dirty="0"/>
              <a:t> </a:t>
            </a:r>
            <a:r>
              <a:rPr lang="es-MX" sz="4000" dirty="0" err="1"/>
              <a:t>of</a:t>
            </a:r>
            <a:r>
              <a:rPr lang="es-MX" sz="4000" dirty="0"/>
              <a:t> </a:t>
            </a:r>
            <a:r>
              <a:rPr lang="es-MX" sz="4000" dirty="0" err="1"/>
              <a:t>atoms</a:t>
            </a:r>
            <a:r>
              <a:rPr lang="es-MX" sz="4000" dirty="0"/>
              <a:t> are </a:t>
            </a:r>
            <a:r>
              <a:rPr lang="es-MX" sz="4000" dirty="0" err="1"/>
              <a:t>joined</a:t>
            </a:r>
            <a:r>
              <a:rPr lang="es-MX" sz="4000" dirty="0"/>
              <a:t> </a:t>
            </a:r>
            <a:r>
              <a:rPr lang="es-MX" sz="4000" dirty="0" err="1"/>
              <a:t>tightly</a:t>
            </a:r>
            <a:r>
              <a:rPr lang="es-MX" sz="4000" dirty="0"/>
              <a:t> </a:t>
            </a:r>
            <a:r>
              <a:rPr lang="es-MX" sz="4000" dirty="0" err="1"/>
              <a:t>together</a:t>
            </a:r>
            <a:r>
              <a:rPr lang="es-MX" sz="4000" dirty="0"/>
              <a:t>, </a:t>
            </a:r>
            <a:r>
              <a:rPr lang="es-MX" sz="4000" dirty="0" err="1"/>
              <a:t>then</a:t>
            </a:r>
            <a:r>
              <a:rPr lang="es-MX" sz="4000" dirty="0"/>
              <a:t> </a:t>
            </a:r>
            <a:r>
              <a:rPr lang="es-MX" sz="4000" dirty="0" err="1"/>
              <a:t>the</a:t>
            </a:r>
            <a:r>
              <a:rPr lang="es-MX" sz="4000" dirty="0"/>
              <a:t> </a:t>
            </a:r>
            <a:r>
              <a:rPr lang="es-MX" sz="4000" dirty="0" err="1"/>
              <a:t>substance</a:t>
            </a:r>
            <a:r>
              <a:rPr lang="es-MX" sz="4000" dirty="0"/>
              <a:t> </a:t>
            </a:r>
            <a:r>
              <a:rPr lang="es-MX" sz="4000" dirty="0" err="1"/>
              <a:t>is</a:t>
            </a:r>
            <a:r>
              <a:rPr lang="es-MX" sz="4000" dirty="0"/>
              <a:t> a </a:t>
            </a:r>
            <a:r>
              <a:rPr lang="es-MX" sz="4000" b="1" dirty="0" err="1"/>
              <a:t>compound</a:t>
            </a:r>
            <a:r>
              <a:rPr lang="es-MX" sz="4000" b="1" dirty="0"/>
              <a:t>.</a:t>
            </a:r>
            <a:endParaRPr lang="es-CO" sz="4000" b="1" dirty="0"/>
          </a:p>
        </p:txBody>
      </p:sp>
      <p:pic>
        <p:nvPicPr>
          <p:cNvPr id="3074" name="Picture 2" descr="Compound,clip Art - Chemical, HD Png Download , Transparent Png Image -  PNGitem">
            <a:extLst>
              <a:ext uri="{FF2B5EF4-FFF2-40B4-BE49-F238E27FC236}">
                <a16:creationId xmlns:a16="http://schemas.microsoft.com/office/drawing/2014/main" id="{650CBD84-0859-E03E-6FBB-4C4AC328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34" y="2985522"/>
            <a:ext cx="8191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1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3D1898-D2CB-DEA1-8212-7EA1977A2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43" y="885825"/>
            <a:ext cx="4841283" cy="5541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chemical</a:t>
            </a:r>
            <a:r>
              <a:rPr lang="es-MX" sz="3200" dirty="0"/>
              <a:t> </a:t>
            </a:r>
            <a:r>
              <a:rPr lang="es-MX" sz="3200" dirty="0" err="1"/>
              <a:t>term</a:t>
            </a:r>
            <a:r>
              <a:rPr lang="es-MX" sz="3200" dirty="0"/>
              <a:t> </a:t>
            </a:r>
            <a:r>
              <a:rPr lang="es-MX" sz="3200" dirty="0" err="1"/>
              <a:t>for</a:t>
            </a:r>
            <a:r>
              <a:rPr lang="es-MX" sz="3200" dirty="0"/>
              <a:t> 2 </a:t>
            </a:r>
            <a:r>
              <a:rPr lang="es-MX" sz="3200" dirty="0" err="1"/>
              <a:t>atoms</a:t>
            </a:r>
            <a:r>
              <a:rPr lang="es-MX" sz="3200" dirty="0"/>
              <a:t> </a:t>
            </a:r>
            <a:r>
              <a:rPr lang="es-MX" sz="3200" dirty="0" err="1"/>
              <a:t>joining</a:t>
            </a:r>
            <a:r>
              <a:rPr lang="es-MX" sz="3200" dirty="0"/>
              <a:t> </a:t>
            </a:r>
            <a:r>
              <a:rPr lang="es-MX" sz="3200" dirty="0" err="1"/>
              <a:t>tightly</a:t>
            </a:r>
            <a:r>
              <a:rPr lang="es-MX" sz="3200" dirty="0"/>
              <a:t> </a:t>
            </a:r>
            <a:r>
              <a:rPr lang="es-MX" sz="3200" dirty="0" err="1"/>
              <a:t>together</a:t>
            </a:r>
            <a:r>
              <a:rPr lang="es-MX" sz="3200" dirty="0"/>
              <a:t>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b="1" dirty="0"/>
              <a:t>BONDING</a:t>
            </a:r>
            <a:r>
              <a:rPr lang="es-MX" sz="3200" dirty="0"/>
              <a:t>. In a </a:t>
            </a:r>
            <a:r>
              <a:rPr lang="es-MX" sz="3200" dirty="0" err="1"/>
              <a:t>compound</a:t>
            </a:r>
            <a:r>
              <a:rPr lang="es-MX" sz="3200" dirty="0"/>
              <a:t>, 2 </a:t>
            </a:r>
            <a:r>
              <a:rPr lang="es-MX" sz="3200" dirty="0" err="1"/>
              <a:t>or</a:t>
            </a:r>
            <a:r>
              <a:rPr lang="es-MX" sz="3200" dirty="0"/>
              <a:t> more </a:t>
            </a:r>
            <a:r>
              <a:rPr lang="es-MX" sz="3200" dirty="0" err="1"/>
              <a:t>different</a:t>
            </a:r>
            <a:r>
              <a:rPr lang="es-MX" sz="3200" dirty="0"/>
              <a:t> </a:t>
            </a:r>
            <a:r>
              <a:rPr lang="es-MX" sz="3200" dirty="0" err="1"/>
              <a:t>kind</a:t>
            </a:r>
            <a:r>
              <a:rPr lang="es-MX" sz="3200" dirty="0"/>
              <a:t> </a:t>
            </a:r>
            <a:r>
              <a:rPr lang="es-MX" sz="3200" dirty="0" err="1"/>
              <a:t>of</a:t>
            </a:r>
            <a:r>
              <a:rPr lang="es-MX" sz="3200" dirty="0"/>
              <a:t> </a:t>
            </a:r>
            <a:r>
              <a:rPr lang="es-MX" sz="3200" dirty="0" err="1"/>
              <a:t>atoms</a:t>
            </a:r>
            <a:r>
              <a:rPr lang="es-MX" sz="3200" dirty="0"/>
              <a:t> are </a:t>
            </a:r>
            <a:r>
              <a:rPr lang="es-MX" sz="3200" dirty="0" err="1"/>
              <a:t>bonded</a:t>
            </a:r>
            <a:r>
              <a:rPr lang="es-MX" sz="3200" dirty="0"/>
              <a:t>. </a:t>
            </a:r>
            <a:r>
              <a:rPr lang="es-MX" sz="3200" dirty="0" err="1"/>
              <a:t>For</a:t>
            </a:r>
            <a:r>
              <a:rPr lang="es-MX" sz="3200" dirty="0"/>
              <a:t> </a:t>
            </a:r>
            <a:r>
              <a:rPr lang="es-MX" sz="3200" dirty="0" err="1"/>
              <a:t>example</a:t>
            </a:r>
            <a:r>
              <a:rPr lang="es-MX" sz="3200" dirty="0"/>
              <a:t>, </a:t>
            </a:r>
            <a:r>
              <a:rPr lang="es-MX" sz="3200" dirty="0" err="1"/>
              <a:t>when</a:t>
            </a:r>
            <a:r>
              <a:rPr lang="es-MX" sz="3200" dirty="0"/>
              <a:t> </a:t>
            </a:r>
            <a:r>
              <a:rPr lang="es-MX" sz="3200" dirty="0" err="1"/>
              <a:t>sodium</a:t>
            </a:r>
            <a:r>
              <a:rPr lang="es-MX" sz="3200" dirty="0"/>
              <a:t> </a:t>
            </a:r>
            <a:r>
              <a:rPr lang="es-MX" sz="3200" dirty="0" err="1"/>
              <a:t>atoms</a:t>
            </a:r>
            <a:r>
              <a:rPr lang="es-MX" sz="3200" dirty="0"/>
              <a:t> bond </a:t>
            </a:r>
            <a:r>
              <a:rPr lang="es-MX" sz="3200" dirty="0" err="1"/>
              <a:t>with</a:t>
            </a:r>
            <a:r>
              <a:rPr lang="es-MX" sz="3200" dirty="0"/>
              <a:t> </a:t>
            </a:r>
            <a:r>
              <a:rPr lang="es-MX" sz="3200" dirty="0" err="1"/>
              <a:t>chlorine</a:t>
            </a:r>
            <a:r>
              <a:rPr lang="es-MX" sz="3200" dirty="0"/>
              <a:t> </a:t>
            </a:r>
            <a:r>
              <a:rPr lang="es-MX" sz="3200" dirty="0" err="1"/>
              <a:t>atoms</a:t>
            </a:r>
            <a:r>
              <a:rPr lang="es-MX" sz="3200" dirty="0"/>
              <a:t>, </a:t>
            </a:r>
            <a:r>
              <a:rPr lang="es-MX" sz="3200" dirty="0" err="1"/>
              <a:t>they</a:t>
            </a:r>
            <a:r>
              <a:rPr lang="es-MX" sz="3200" dirty="0"/>
              <a:t> </a:t>
            </a:r>
            <a:r>
              <a:rPr lang="es-MX" sz="3200" dirty="0" err="1"/>
              <a:t>form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compound</a:t>
            </a:r>
            <a:r>
              <a:rPr lang="es-MX" sz="3200" dirty="0"/>
              <a:t> </a:t>
            </a:r>
            <a:r>
              <a:rPr lang="es-MX" sz="3200" dirty="0" err="1"/>
              <a:t>sodium</a:t>
            </a:r>
            <a:r>
              <a:rPr lang="es-MX" sz="3200" dirty="0"/>
              <a:t> </a:t>
            </a:r>
            <a:r>
              <a:rPr lang="es-MX" sz="3200" dirty="0" err="1"/>
              <a:t>chloride</a:t>
            </a:r>
            <a:r>
              <a:rPr lang="es-MX" sz="3200" dirty="0"/>
              <a:t>.</a:t>
            </a:r>
            <a:endParaRPr lang="es-CO" sz="3200" dirty="0"/>
          </a:p>
        </p:txBody>
      </p:sp>
      <p:pic>
        <p:nvPicPr>
          <p:cNvPr id="4098" name="Picture 2" descr="449 Salt Chemical Compound Stock Photos, Pictures &amp; Royalty-Free Images -  iStock">
            <a:extLst>
              <a:ext uri="{FF2B5EF4-FFF2-40B4-BE49-F238E27FC236}">
                <a16:creationId xmlns:a16="http://schemas.microsoft.com/office/drawing/2014/main" id="{96EEC4DB-D471-8192-5BAD-ABE80181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57" y="885825"/>
            <a:ext cx="58293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20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3D95B-837B-FC0B-E822-D4DDA492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u="sng" dirty="0" err="1">
                <a:solidFill>
                  <a:srgbClr val="0070C0"/>
                </a:solidFill>
              </a:rPr>
              <a:t>Properties</a:t>
            </a:r>
            <a:r>
              <a:rPr lang="es-MX" b="1" u="sng" dirty="0">
                <a:solidFill>
                  <a:srgbClr val="0070C0"/>
                </a:solidFill>
              </a:rPr>
              <a:t> </a:t>
            </a:r>
            <a:r>
              <a:rPr lang="es-MX" b="1" u="sng" dirty="0" err="1">
                <a:solidFill>
                  <a:srgbClr val="0070C0"/>
                </a:solidFill>
              </a:rPr>
              <a:t>of</a:t>
            </a:r>
            <a:r>
              <a:rPr lang="es-MX" b="1" u="sng" dirty="0">
                <a:solidFill>
                  <a:srgbClr val="0070C0"/>
                </a:solidFill>
              </a:rPr>
              <a:t> </a:t>
            </a:r>
            <a:r>
              <a:rPr lang="es-MX" b="1" u="sng" dirty="0" err="1">
                <a:solidFill>
                  <a:srgbClr val="0070C0"/>
                </a:solidFill>
              </a:rPr>
              <a:t>elements</a:t>
            </a:r>
            <a:r>
              <a:rPr lang="es-MX" b="1" u="sng" dirty="0">
                <a:solidFill>
                  <a:srgbClr val="0070C0"/>
                </a:solidFill>
              </a:rPr>
              <a:t> and </a:t>
            </a:r>
            <a:r>
              <a:rPr lang="es-MX" b="1" u="sng" dirty="0" err="1">
                <a:solidFill>
                  <a:srgbClr val="0070C0"/>
                </a:solidFill>
              </a:rPr>
              <a:t>compounds</a:t>
            </a:r>
            <a:endParaRPr lang="es-CO" b="1" u="sng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730A5-6E22-30E7-CFCE-BCC460BA3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50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/>
              <a:t>A </a:t>
            </a:r>
            <a:r>
              <a:rPr lang="es-MX" sz="3600" dirty="0" err="1"/>
              <a:t>compound</a:t>
            </a:r>
            <a:r>
              <a:rPr lang="es-MX" sz="3600" dirty="0"/>
              <a:t>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dirty="0" err="1"/>
              <a:t>very</a:t>
            </a:r>
            <a:r>
              <a:rPr lang="es-MX" sz="3600" dirty="0"/>
              <a:t> </a:t>
            </a:r>
            <a:r>
              <a:rPr lang="es-MX" sz="3600" dirty="0" err="1"/>
              <a:t>different</a:t>
            </a:r>
            <a:r>
              <a:rPr lang="es-MX" sz="3600" dirty="0"/>
              <a:t> </a:t>
            </a:r>
            <a:r>
              <a:rPr lang="es-MX" sz="3600" dirty="0" err="1"/>
              <a:t>from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elements</a:t>
            </a:r>
            <a:r>
              <a:rPr lang="es-MX" sz="3600" dirty="0"/>
              <a:t> </a:t>
            </a:r>
            <a:r>
              <a:rPr lang="es-MX" sz="3600" dirty="0" err="1"/>
              <a:t>from</a:t>
            </a:r>
            <a:r>
              <a:rPr lang="es-MX" sz="3600" dirty="0"/>
              <a:t> </a:t>
            </a:r>
            <a:r>
              <a:rPr lang="es-MX" sz="3600" dirty="0" err="1"/>
              <a:t>which</a:t>
            </a:r>
            <a:r>
              <a:rPr lang="es-MX" sz="3600" dirty="0"/>
              <a:t> </a:t>
            </a:r>
            <a:r>
              <a:rPr lang="es-MX" sz="3600" dirty="0" err="1"/>
              <a:t>it</a:t>
            </a:r>
            <a:r>
              <a:rPr lang="es-MX" sz="3600" dirty="0"/>
              <a:t>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dirty="0" err="1"/>
              <a:t>made</a:t>
            </a:r>
            <a:endParaRPr lang="es-MX" sz="3600" dirty="0"/>
          </a:p>
          <a:p>
            <a:pPr marL="0" indent="0">
              <a:buNone/>
            </a:pPr>
            <a:endParaRPr lang="es-MX" sz="3600" dirty="0"/>
          </a:p>
          <a:p>
            <a:pPr marL="0" indent="0">
              <a:buNone/>
            </a:pPr>
            <a:r>
              <a:rPr lang="es-MX" sz="3600" dirty="0"/>
              <a:t>Once </a:t>
            </a:r>
            <a:r>
              <a:rPr lang="es-MX" sz="3600" dirty="0" err="1"/>
              <a:t>two</a:t>
            </a:r>
            <a:r>
              <a:rPr lang="es-MX" sz="3600" dirty="0"/>
              <a:t> </a:t>
            </a:r>
            <a:r>
              <a:rPr lang="es-MX" sz="3600" dirty="0" err="1"/>
              <a:t>different</a:t>
            </a:r>
            <a:r>
              <a:rPr lang="es-MX" sz="3600" dirty="0"/>
              <a:t> </a:t>
            </a:r>
            <a:r>
              <a:rPr lang="es-MX" sz="3600" dirty="0" err="1"/>
              <a:t>elements</a:t>
            </a:r>
            <a:r>
              <a:rPr lang="es-MX" sz="3600" dirty="0"/>
              <a:t> are </a:t>
            </a:r>
            <a:r>
              <a:rPr lang="es-MX" sz="3600" dirty="0" err="1"/>
              <a:t>bonded</a:t>
            </a:r>
            <a:r>
              <a:rPr lang="es-MX" sz="3600" dirty="0"/>
              <a:t>, </a:t>
            </a:r>
            <a:r>
              <a:rPr lang="es-MX" sz="3600" dirty="0" err="1"/>
              <a:t>they</a:t>
            </a:r>
            <a:r>
              <a:rPr lang="es-MX" sz="3600" dirty="0"/>
              <a:t> </a:t>
            </a:r>
            <a:r>
              <a:rPr lang="es-MX" sz="3600" dirty="0" err="1"/>
              <a:t>completely</a:t>
            </a:r>
            <a:r>
              <a:rPr lang="es-MX" sz="3600" dirty="0"/>
              <a:t> lose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properties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individual </a:t>
            </a:r>
            <a:r>
              <a:rPr lang="es-MX" sz="3600" dirty="0" err="1"/>
              <a:t>elements</a:t>
            </a:r>
            <a:r>
              <a:rPr lang="es-MX" sz="3600" dirty="0"/>
              <a:t>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63827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,213 Sodium Chloride Imágenes y Fotos - 123RF">
            <a:extLst>
              <a:ext uri="{FF2B5EF4-FFF2-40B4-BE49-F238E27FC236}">
                <a16:creationId xmlns:a16="http://schemas.microsoft.com/office/drawing/2014/main" id="{F655DCD1-D004-A851-03D7-7A776893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749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l about Sodium | Element Series - YouTube">
            <a:extLst>
              <a:ext uri="{FF2B5EF4-FFF2-40B4-BE49-F238E27FC236}">
                <a16:creationId xmlns:a16="http://schemas.microsoft.com/office/drawing/2014/main" id="{0F1753B3-6875-9CA8-DBB3-CD428988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8" y="365125"/>
            <a:ext cx="4256868" cy="23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cepto de plus - Definición en DeConceptos.com">
            <a:extLst>
              <a:ext uri="{FF2B5EF4-FFF2-40B4-BE49-F238E27FC236}">
                <a16:creationId xmlns:a16="http://schemas.microsoft.com/office/drawing/2014/main" id="{9C815A76-F076-446E-71F8-DB82BA4D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51022"/>
            <a:ext cx="717251" cy="7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iquid Chlorine, Cas No: 7782-50-5, Industrial Grade, 64%, Packaging Type:  Drum, Rs 17/kg | ID: 8131801812">
            <a:extLst>
              <a:ext uri="{FF2B5EF4-FFF2-40B4-BE49-F238E27FC236}">
                <a16:creationId xmlns:a16="http://schemas.microsoft.com/office/drawing/2014/main" id="{6F59C7D2-CD6A-BF0A-5F43-437F9478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10" y="132102"/>
            <a:ext cx="2498396" cy="24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B8389DFE-4C83-3E90-09E0-0ED5D669B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58" y="3146687"/>
            <a:ext cx="2264482" cy="10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0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8FB634-87C2-D62F-4CC2-98957C65E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8000" dirty="0"/>
              <a:t>Can </a:t>
            </a:r>
            <a:r>
              <a:rPr lang="es-MX" sz="8000" dirty="0" err="1"/>
              <a:t>you</a:t>
            </a:r>
            <a:r>
              <a:rPr lang="es-MX" sz="8000" dirty="0"/>
              <a:t> </a:t>
            </a:r>
            <a:r>
              <a:rPr lang="es-MX" sz="8000" dirty="0" err="1"/>
              <a:t>remember</a:t>
            </a:r>
            <a:r>
              <a:rPr lang="es-MX" sz="8000" dirty="0"/>
              <a:t> </a:t>
            </a:r>
            <a:r>
              <a:rPr lang="es-MX" sz="8000" dirty="0" err="1"/>
              <a:t>the</a:t>
            </a:r>
            <a:r>
              <a:rPr lang="es-MX" sz="8000" dirty="0"/>
              <a:t> </a:t>
            </a:r>
            <a:r>
              <a:rPr lang="es-MX" sz="8000" dirty="0" err="1"/>
              <a:t>name</a:t>
            </a:r>
            <a:r>
              <a:rPr lang="es-MX" sz="8000" dirty="0"/>
              <a:t> </a:t>
            </a:r>
            <a:r>
              <a:rPr lang="es-MX" sz="8000" dirty="0" err="1"/>
              <a:t>of</a:t>
            </a:r>
            <a:r>
              <a:rPr lang="es-MX" sz="8000" dirty="0"/>
              <a:t> </a:t>
            </a:r>
            <a:r>
              <a:rPr lang="es-MX" sz="8000" dirty="0" err="1"/>
              <a:t>any</a:t>
            </a:r>
            <a:r>
              <a:rPr lang="es-MX" sz="8000" dirty="0"/>
              <a:t> </a:t>
            </a:r>
            <a:r>
              <a:rPr lang="es-MX" sz="8000" dirty="0" err="1"/>
              <a:t>compound</a:t>
            </a:r>
            <a:r>
              <a:rPr lang="es-MX" sz="8000" dirty="0"/>
              <a:t>?</a:t>
            </a:r>
            <a:endParaRPr lang="es-CO" sz="8000" dirty="0"/>
          </a:p>
        </p:txBody>
      </p:sp>
    </p:spTree>
    <p:extLst>
      <p:ext uri="{BB962C8B-B14F-4D97-AF65-F5344CB8AC3E}">
        <p14:creationId xmlns:p14="http://schemas.microsoft.com/office/powerpoint/2010/main" val="92638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arbon dioxide molecule fotografías e imágenes de alta resolución - Alamy">
            <a:extLst>
              <a:ext uri="{FF2B5EF4-FFF2-40B4-BE49-F238E27FC236}">
                <a16:creationId xmlns:a16="http://schemas.microsoft.com/office/drawing/2014/main" id="{E972FC21-8780-2559-278A-7F53609BC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Carbon dioxide molecule fotografías e imágenes de alta resolución - Alamy">
            <a:extLst>
              <a:ext uri="{FF2B5EF4-FFF2-40B4-BE49-F238E27FC236}">
                <a16:creationId xmlns:a16="http://schemas.microsoft.com/office/drawing/2014/main" id="{B90FAF06-4E81-BB46-4951-6ECBE646B1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428B5F-7A99-61E1-AF0E-7CCFD204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91" y="415132"/>
            <a:ext cx="4152900" cy="2686050"/>
          </a:xfrm>
          <a:prstGeom prst="rect">
            <a:avLst/>
          </a:prstGeom>
        </p:spPr>
      </p:pic>
      <p:pic>
        <p:nvPicPr>
          <p:cNvPr id="6150" name="Picture 6" descr="Ilustración de Molécula De Agua H2o y más Vectores Libres de Derechos de  Hidrógeno - Hidrógeno, Agua, Gota - Líquido - iStock">
            <a:extLst>
              <a:ext uri="{FF2B5EF4-FFF2-40B4-BE49-F238E27FC236}">
                <a16:creationId xmlns:a16="http://schemas.microsoft.com/office/drawing/2014/main" id="{EB74A463-5DB7-32D7-EA03-4A89A696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3" y="183396"/>
            <a:ext cx="3337302" cy="333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lucose. Chemical structural formula and model of molecule. C6H12O6. vector  de Stock | Adobe Stock">
            <a:extLst>
              <a:ext uri="{FF2B5EF4-FFF2-40B4-BE49-F238E27FC236}">
                <a16:creationId xmlns:a16="http://schemas.microsoft.com/office/drawing/2014/main" id="{50D48473-D8AD-1F90-802E-7CF1809D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89" y="2323266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3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A2766-4BBC-AAFC-7C5E-BCCB7470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b="1" u="sng" dirty="0" err="1">
                <a:solidFill>
                  <a:srgbClr val="7030A0"/>
                </a:solidFill>
              </a:rPr>
              <a:t>Naming</a:t>
            </a:r>
            <a:r>
              <a:rPr lang="es-MX" sz="5400" b="1" u="sng" dirty="0">
                <a:solidFill>
                  <a:srgbClr val="7030A0"/>
                </a:solidFill>
              </a:rPr>
              <a:t> </a:t>
            </a:r>
            <a:r>
              <a:rPr lang="es-MX" sz="5400" b="1" u="sng" dirty="0" err="1">
                <a:solidFill>
                  <a:srgbClr val="7030A0"/>
                </a:solidFill>
              </a:rPr>
              <a:t>compounds</a:t>
            </a:r>
            <a:endParaRPr lang="es-CO" sz="5400" b="1" u="sng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9D6EF-BAE5-0222-FBEF-989C5492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1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 err="1"/>
              <a:t>Each</a:t>
            </a:r>
            <a:r>
              <a:rPr lang="es-MX" sz="3600" dirty="0"/>
              <a:t> </a:t>
            </a:r>
            <a:r>
              <a:rPr lang="es-MX" sz="3600" dirty="0" err="1"/>
              <a:t>compond</a:t>
            </a:r>
            <a:r>
              <a:rPr lang="es-MX" sz="3600" dirty="0"/>
              <a:t> has a </a:t>
            </a:r>
            <a:r>
              <a:rPr lang="es-MX" sz="3600" dirty="0" err="1"/>
              <a:t>chemical</a:t>
            </a:r>
            <a:r>
              <a:rPr lang="es-MX" sz="3600" dirty="0"/>
              <a:t> </a:t>
            </a:r>
            <a:r>
              <a:rPr lang="es-MX" sz="3600" dirty="0" err="1"/>
              <a:t>name</a:t>
            </a:r>
            <a:r>
              <a:rPr lang="es-MX" sz="3600" dirty="0"/>
              <a:t>.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chemical</a:t>
            </a:r>
            <a:r>
              <a:rPr lang="es-MX" sz="3600" dirty="0"/>
              <a:t> </a:t>
            </a:r>
            <a:r>
              <a:rPr lang="es-MX" sz="3600" dirty="0" err="1"/>
              <a:t>name</a:t>
            </a:r>
            <a:r>
              <a:rPr lang="es-MX" sz="3600" dirty="0"/>
              <a:t> </a:t>
            </a:r>
            <a:r>
              <a:rPr lang="es-MX" sz="3600" dirty="0" err="1"/>
              <a:t>usually</a:t>
            </a:r>
            <a:r>
              <a:rPr lang="es-MX" sz="3600" dirty="0"/>
              <a:t> </a:t>
            </a:r>
            <a:r>
              <a:rPr lang="es-MX" sz="3600" dirty="0" err="1"/>
              <a:t>tells</a:t>
            </a:r>
            <a:r>
              <a:rPr lang="es-MX" sz="3600" dirty="0"/>
              <a:t> </a:t>
            </a:r>
            <a:r>
              <a:rPr lang="es-MX" sz="3600" dirty="0" err="1"/>
              <a:t>us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elements</a:t>
            </a:r>
            <a:r>
              <a:rPr lang="es-MX" sz="3600" dirty="0"/>
              <a:t> </a:t>
            </a:r>
            <a:r>
              <a:rPr lang="es-MX" sz="3600" dirty="0" err="1"/>
              <a:t>that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compound</a:t>
            </a:r>
            <a:r>
              <a:rPr lang="es-MX" sz="3600" dirty="0"/>
              <a:t>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dirty="0" err="1"/>
              <a:t>made</a:t>
            </a:r>
            <a:r>
              <a:rPr lang="es-MX" sz="3600" dirty="0"/>
              <a:t> </a:t>
            </a:r>
            <a:r>
              <a:rPr lang="es-MX" sz="3600" dirty="0" err="1"/>
              <a:t>from</a:t>
            </a:r>
            <a:endParaRPr lang="es-CO" sz="3600" dirty="0"/>
          </a:p>
        </p:txBody>
      </p:sp>
      <p:pic>
        <p:nvPicPr>
          <p:cNvPr id="7170" name="Picture 2" descr="Chemical vessels. Vector illustration vector illustration | Science lab  decorations, Science themes, Science fair">
            <a:extLst>
              <a:ext uri="{FF2B5EF4-FFF2-40B4-BE49-F238E27FC236}">
                <a16:creationId xmlns:a16="http://schemas.microsoft.com/office/drawing/2014/main" id="{BAE69FC0-C7E6-5E18-E9C0-DFD17FBC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3" y="3859077"/>
            <a:ext cx="3169403" cy="31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62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326</Words>
  <Application>Microsoft Office PowerPoint</Application>
  <PresentationFormat>Panorámica</PresentationFormat>
  <Paragraphs>45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Calibri Light</vt:lpstr>
      <vt:lpstr>Tema de Office</vt:lpstr>
      <vt:lpstr>Compounds</vt:lpstr>
      <vt:lpstr>Presentación de PowerPoint</vt:lpstr>
      <vt:lpstr>Presentación de PowerPoint</vt:lpstr>
      <vt:lpstr>Presentación de PowerPoint</vt:lpstr>
      <vt:lpstr>Properties of elements and compounds</vt:lpstr>
      <vt:lpstr>Presentación de PowerPoint</vt:lpstr>
      <vt:lpstr>Presentación de PowerPoint</vt:lpstr>
      <vt:lpstr>Presentación de PowerPoint</vt:lpstr>
      <vt:lpstr>Naming compounds</vt:lpstr>
      <vt:lpstr>Rules</vt:lpstr>
      <vt:lpstr>Presentación de PowerPoint</vt:lpstr>
      <vt:lpstr>Rules</vt:lpstr>
      <vt:lpstr>Presentación de PowerPoint</vt:lpstr>
      <vt:lpstr>Carbon dioxide</vt:lpstr>
      <vt:lpstr>Carbon monoxide</vt:lpstr>
      <vt:lpstr>Trinitrotoluene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</dc:title>
  <dc:creator>Lina Marcela Mafla</dc:creator>
  <cp:lastModifiedBy>Lina Marcela Mafla Orozco</cp:lastModifiedBy>
  <cp:revision>6</cp:revision>
  <dcterms:created xsi:type="dcterms:W3CDTF">2022-08-30T20:18:02Z</dcterms:created>
  <dcterms:modified xsi:type="dcterms:W3CDTF">2025-08-26T13:07:04Z</dcterms:modified>
</cp:coreProperties>
</file>