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74" r:id="rId5"/>
    <p:sldId id="258" r:id="rId6"/>
    <p:sldId id="264" r:id="rId7"/>
    <p:sldId id="268" r:id="rId8"/>
    <p:sldId id="269" r:id="rId9"/>
    <p:sldId id="270" r:id="rId10"/>
    <p:sldId id="273" r:id="rId11"/>
    <p:sldId id="260" r:id="rId12"/>
    <p:sldId id="265" r:id="rId13"/>
    <p:sldId id="266" r:id="rId14"/>
    <p:sldId id="261" r:id="rId15"/>
    <p:sldId id="267" r:id="rId16"/>
    <p:sldId id="262" r:id="rId17"/>
    <p:sldId id="263" r:id="rId18"/>
    <p:sldId id="271" r:id="rId19"/>
    <p:sldId id="272" r:id="rId2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7935AE-6443-CDDD-A6BB-9F1C2C86A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6F53E6-C167-7DFA-C465-0132E0C1D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465378-F4D1-710B-2E31-3C187FCA8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80FBBD-AA2D-50EA-6BD5-30A2948E9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FA0768-745C-98CD-C5F2-A3DD183F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5886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123D9-7C6A-8718-0374-ECD5FBCA2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A7A4507-F78C-DF9A-6740-872575D4E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78C70-38CC-F1EC-224C-6CC52A297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57889A-B958-878F-2168-1D63793CD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47ED5D-959E-C05E-3FF9-C79CC6313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6049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3DE8DA4-7B2E-BB12-27D3-23DE27EF1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50A593-646E-9AAC-8945-533071A23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982F4A-E64E-3DB0-6825-C2778B993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1C3E5C-2EB9-B774-0DAF-42AEE5A67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84F003-FF73-6469-5449-7398D30AC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0346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0DF19-4EA6-3E7E-8FC3-DD8B96521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4E4A64-3447-A116-A1AD-76D3FC254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7EE1FC-BD4D-6A18-7E23-03FCE3348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CA4B4F-240C-8541-829D-1CB40BEB3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52360C-92D5-B945-ADB9-D0345F04A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0931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D2F2B-85AE-FBB0-FD69-B3FE7299B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E1B8AE-A71D-F2F2-BAF0-437204CB3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134211-8FCF-EB32-0E71-797805214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0990EA-DBB7-2008-9DC3-C13044257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25E07B-CAF4-7971-E464-0863614D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598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411B2C-6E3E-D548-6A7D-1FACBB652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36F059-BEF0-9670-324B-7BD7A67B02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B62541-4569-8852-3798-7FC4C63D0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EB83B4-E3E3-51A6-B80B-F18AA69E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5BF9BB-5D75-E8C4-7222-1262439F1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866584-1688-336F-51FE-7C1F26D3C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4519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4169FE-E571-4CC1-791B-64FF92505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0A0050-521C-269B-C3AE-C092ABF3E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357C355-9923-468D-3FB9-4502870EB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80F32E2-527D-8C02-812E-012445D18A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82DE643-98DE-9BAF-CCD9-5E76F9A5B1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28DEA08-DF5D-FA11-8E3B-63E390953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4EACA98-744B-4E93-2EE7-C6F15EEA2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53FCA0-5B74-046B-7D0A-79EDE5BC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1590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E4DC71-95BA-7CD5-8BC5-E6955A4DD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415C38-2236-3DE0-05B1-3FD513FE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969BF89-23C3-5E7C-8FA9-B543C9F13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6951AAB-83A6-648A-F5C0-5529F201A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5847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68168BA-7E66-3072-7691-D4CB4D7D0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2471CFC-A7C2-FE99-D031-FCADE37CA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F2FA43D-2054-5B6C-D0D0-8993F12A8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776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2A5DB-F896-1AF7-ACC7-39695190E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9D7A70-5211-98E6-B9F9-AF13B64A2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B4F023A-AA63-00B2-1461-79F34097A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5AC3CD-34D6-98F5-C9EB-87379DFA6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E72523-A2C9-B25F-B016-2A8D0F81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1E309B-D380-1823-9C56-5ABE3AA82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4164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EC399E-5FEA-3CD5-8236-A2C8C3E19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7BD4B48-BBDF-7437-852F-B5DFA810F0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A97192D-57F0-3319-A135-59F6949AE5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BF60D5-24B4-AB3F-6156-AF7345531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387620-1213-6609-96DD-305CC0B0C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F63F87-5F7F-3460-82A4-E9EBC3B06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978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D0D3C54-BB76-AE24-F674-5945C866B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EFAA1E-7850-9EA2-21F7-49209BFE0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D3548C-E045-51E7-2591-A2FF51589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78041-50A8-4F2E-91C0-B74CA2A29605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F0A017-4F82-8D96-B6CF-5668669690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908D8D-7544-8828-590C-6FCB236D7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734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5465D8-0439-D8F6-7249-5DC8DFF683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0913" y="1109663"/>
            <a:ext cx="5048249" cy="3297237"/>
          </a:xfrm>
        </p:spPr>
        <p:txBody>
          <a:bodyPr>
            <a:noAutofit/>
          </a:bodyPr>
          <a:lstStyle/>
          <a:p>
            <a:r>
              <a:rPr lang="en-US" sz="8000" b="1" noProof="0" dirty="0">
                <a:solidFill>
                  <a:srgbClr val="002060"/>
                </a:solidFill>
              </a:rPr>
              <a:t>Intro to Conversion factors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9D499F-D226-CDDB-6875-685DEDF3A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56150" y="4488657"/>
            <a:ext cx="8484177" cy="1655762"/>
          </a:xfrm>
        </p:spPr>
        <p:txBody>
          <a:bodyPr/>
          <a:lstStyle/>
          <a:p>
            <a:r>
              <a:rPr lang="es-CO" dirty="0"/>
              <a:t>EIGHTH GRADE</a:t>
            </a:r>
          </a:p>
        </p:txBody>
      </p:sp>
      <p:pic>
        <p:nvPicPr>
          <p:cNvPr id="4098" name="Picture 2" descr="Free Picture Of Math, Download Free Picture Of Math png images, Free  ClipArts on Clipart Library">
            <a:extLst>
              <a:ext uri="{FF2B5EF4-FFF2-40B4-BE49-F238E27FC236}">
                <a16:creationId xmlns:a16="http://schemas.microsoft.com/office/drawing/2014/main" id="{D7F1022F-4ED6-A570-6180-C2351A6BF5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" y="1109663"/>
            <a:ext cx="5048250" cy="420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166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95AFE2-FA24-FAC6-520D-318471E2D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7400"/>
            <a:ext cx="10515600" cy="5389563"/>
          </a:xfrm>
        </p:spPr>
        <p:txBody>
          <a:bodyPr/>
          <a:lstStyle/>
          <a:p>
            <a:pPr marL="0" indent="0">
              <a:buNone/>
            </a:pPr>
            <a:r>
              <a:rPr lang="es-CO" b="1" dirty="0" err="1">
                <a:solidFill>
                  <a:srgbClr val="FF0000"/>
                </a:solidFill>
              </a:rPr>
              <a:t>Lets</a:t>
            </a:r>
            <a:r>
              <a:rPr lang="es-CO" b="1" dirty="0">
                <a:solidFill>
                  <a:srgbClr val="FF0000"/>
                </a:solidFill>
              </a:rPr>
              <a:t> </a:t>
            </a:r>
            <a:r>
              <a:rPr lang="es-CO" b="1" dirty="0" err="1">
                <a:solidFill>
                  <a:srgbClr val="FF0000"/>
                </a:solidFill>
              </a:rPr>
              <a:t>practice</a:t>
            </a:r>
            <a:r>
              <a:rPr lang="es-CO" b="1" dirty="0">
                <a:solidFill>
                  <a:srgbClr val="FF0000"/>
                </a:solidFill>
              </a:rPr>
              <a:t>!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 err="1"/>
              <a:t>Convert</a:t>
            </a:r>
            <a:r>
              <a:rPr lang="es-CO" dirty="0"/>
              <a:t> 3500 cm </a:t>
            </a:r>
            <a:r>
              <a:rPr lang="es-CO" dirty="0" err="1"/>
              <a:t>into</a:t>
            </a:r>
            <a:r>
              <a:rPr lang="es-CO" dirty="0"/>
              <a:t> 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 err="1"/>
              <a:t>Conversion</a:t>
            </a:r>
            <a:r>
              <a:rPr lang="es-CO" dirty="0"/>
              <a:t> factor: :                    1 meter  = 100 cm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ED5D7E7-9655-F130-C76F-D2384F4B0918}"/>
              </a:ext>
            </a:extLst>
          </p:cNvPr>
          <p:cNvSpPr/>
          <p:nvPr/>
        </p:nvSpPr>
        <p:spPr>
          <a:xfrm>
            <a:off x="4941887" y="2529681"/>
            <a:ext cx="3568700" cy="95250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4069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5B00FD-42C0-980F-11F5-0303C99F0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3B96FB-CBD1-B38A-758F-D449642F0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122" name="Picture 2" descr="The International System of Units (SI Units) ~ ChemistryGod">
            <a:extLst>
              <a:ext uri="{FF2B5EF4-FFF2-40B4-BE49-F238E27FC236}">
                <a16:creationId xmlns:a16="http://schemas.microsoft.com/office/drawing/2014/main" id="{E12E5A02-FCDC-500E-A058-0EDA5E4C4E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8" y="0"/>
            <a:ext cx="102568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674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6146" name="Picture 2" descr="Resultado de imagen para leng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9576" y="1"/>
            <a:ext cx="7668344" cy="684939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600057" y="764704"/>
            <a:ext cx="30476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LENGTH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098" name="Picture 2" descr="Resultado de imagen para leng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2" y="44624"/>
            <a:ext cx="8676456" cy="67045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D4BB48-0064-BB81-E0DD-28C90CFC2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err="1"/>
              <a:t>Length</a:t>
            </a:r>
            <a:endParaRPr lang="es-CO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D97D4E-0005-C3C8-B1BB-E1CD0D468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691063"/>
          </a:xfrm>
        </p:spPr>
        <p:txBody>
          <a:bodyPr/>
          <a:lstStyle/>
          <a:p>
            <a:pPr marL="0" indent="0" algn="l">
              <a:buNone/>
            </a:pPr>
            <a:r>
              <a:rPr lang="en-US" b="0" i="0" dirty="0">
                <a:solidFill>
                  <a:srgbClr val="363639"/>
                </a:solidFill>
                <a:effectLst/>
                <a:latin typeface="-apple-system"/>
              </a:rPr>
              <a:t>Length is the term used for identifying the size of an object or distance from one point to the other. For example, the length of a ruler given below tells us how long the ruler is.  </a:t>
            </a:r>
          </a:p>
          <a:p>
            <a:pPr marL="0" indent="0">
              <a:buNone/>
            </a:pPr>
            <a:br>
              <a:rPr lang="en-US" dirty="0"/>
            </a:br>
            <a:endParaRPr lang="es-CO" dirty="0"/>
          </a:p>
        </p:txBody>
      </p:sp>
      <p:pic>
        <p:nvPicPr>
          <p:cNvPr id="6146" name="Picture 2" descr="Device used for Measurement of Length">
            <a:extLst>
              <a:ext uri="{FF2B5EF4-FFF2-40B4-BE49-F238E27FC236}">
                <a16:creationId xmlns:a16="http://schemas.microsoft.com/office/drawing/2014/main" id="{8F0C8D77-EA4A-1210-BE68-1A8CFFD303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7" y="3067050"/>
            <a:ext cx="5905500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1790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O" dirty="0" err="1"/>
              <a:t>What</a:t>
            </a:r>
            <a:r>
              <a:rPr lang="es-CO" dirty="0"/>
              <a:t> </a:t>
            </a:r>
            <a:r>
              <a:rPr lang="es-CO" dirty="0" err="1"/>
              <a:t>is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name</a:t>
            </a:r>
            <a:r>
              <a:rPr lang="es-CO" dirty="0"/>
              <a:t> </a:t>
            </a:r>
            <a:r>
              <a:rPr lang="es-CO" dirty="0" err="1"/>
              <a:t>of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instrument</a:t>
            </a:r>
            <a:r>
              <a:rPr lang="es-CO" dirty="0"/>
              <a:t> </a:t>
            </a:r>
            <a:r>
              <a:rPr lang="es-CO" dirty="0" err="1"/>
              <a:t>we</a:t>
            </a:r>
            <a:r>
              <a:rPr lang="es-CO" dirty="0"/>
              <a:t> use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measure</a:t>
            </a:r>
            <a:r>
              <a:rPr lang="es-CO" dirty="0"/>
              <a:t> </a:t>
            </a:r>
            <a:r>
              <a:rPr lang="es-CO" dirty="0" err="1"/>
              <a:t>lenth</a:t>
            </a:r>
            <a:r>
              <a:rPr lang="es-CO" dirty="0"/>
              <a:t>?</a:t>
            </a:r>
          </a:p>
        </p:txBody>
      </p:sp>
      <p:pic>
        <p:nvPicPr>
          <p:cNvPr id="1028" name="Picture 4" descr="Resultado de imagen para measuring tape measurements">
            <a:extLst>
              <a:ext uri="{FF2B5EF4-FFF2-40B4-BE49-F238E27FC236}">
                <a16:creationId xmlns:a16="http://schemas.microsoft.com/office/drawing/2014/main" id="{124ED319-74F0-4D08-99BD-BE45ECDA9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545" y="2564903"/>
            <a:ext cx="3378217" cy="315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para measuring tape measurements">
            <a:extLst>
              <a:ext uri="{FF2B5EF4-FFF2-40B4-BE49-F238E27FC236}">
                <a16:creationId xmlns:a16="http://schemas.microsoft.com/office/drawing/2014/main" id="{FB641634-845F-48B8-8CDC-214251DEED8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198" y="2359607"/>
            <a:ext cx="3561259" cy="3561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EE48C16B-2817-4D5A-8F70-1E91FF85DC15}"/>
              </a:ext>
            </a:extLst>
          </p:cNvPr>
          <p:cNvSpPr/>
          <p:nvPr/>
        </p:nvSpPr>
        <p:spPr>
          <a:xfrm>
            <a:off x="4061041" y="5636273"/>
            <a:ext cx="603915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5400" dirty="0" err="1">
                <a:latin typeface="AR DARLING" panose="02000000000000000000" pitchFamily="2" charset="0"/>
              </a:rPr>
              <a:t>Measuring</a:t>
            </a:r>
            <a:r>
              <a:rPr lang="es-CO" sz="5400" dirty="0">
                <a:latin typeface="AR DARLING" panose="02000000000000000000" pitchFamily="2" charset="0"/>
              </a:rPr>
              <a:t> tape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99D54C-E717-E34E-0362-2D1589E2C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i="0" dirty="0" err="1">
                <a:solidFill>
                  <a:srgbClr val="090A4A"/>
                </a:solidFill>
                <a:effectLst/>
                <a:latin typeface="-apple-system"/>
              </a:rPr>
              <a:t>Units</a:t>
            </a:r>
            <a:r>
              <a:rPr lang="es-CO" b="1" i="0" dirty="0">
                <a:solidFill>
                  <a:srgbClr val="090A4A"/>
                </a:solidFill>
                <a:effectLst/>
                <a:latin typeface="-apple-system"/>
              </a:rPr>
              <a:t> </a:t>
            </a:r>
            <a:r>
              <a:rPr lang="es-CO" b="1" i="0" dirty="0" err="1">
                <a:solidFill>
                  <a:srgbClr val="090A4A"/>
                </a:solidFill>
                <a:effectLst/>
                <a:latin typeface="-apple-system"/>
              </a:rPr>
              <a:t>to</a:t>
            </a:r>
            <a:r>
              <a:rPr lang="es-CO" b="1" i="0" dirty="0">
                <a:solidFill>
                  <a:srgbClr val="090A4A"/>
                </a:solidFill>
                <a:effectLst/>
                <a:latin typeface="-apple-system"/>
              </a:rPr>
              <a:t> </a:t>
            </a:r>
            <a:r>
              <a:rPr lang="es-CO" b="1" i="0" dirty="0" err="1">
                <a:solidFill>
                  <a:srgbClr val="090A4A"/>
                </a:solidFill>
                <a:effectLst/>
                <a:latin typeface="-apple-system"/>
              </a:rPr>
              <a:t>Measure</a:t>
            </a:r>
            <a:r>
              <a:rPr lang="es-CO" b="1" i="0" dirty="0">
                <a:solidFill>
                  <a:srgbClr val="090A4A"/>
                </a:solidFill>
                <a:effectLst/>
                <a:latin typeface="-apple-system"/>
              </a:rPr>
              <a:t> </a:t>
            </a:r>
            <a:r>
              <a:rPr lang="es-CO" b="1" i="0" dirty="0" err="1">
                <a:solidFill>
                  <a:srgbClr val="090A4A"/>
                </a:solidFill>
                <a:effectLst/>
                <a:latin typeface="-apple-system"/>
              </a:rPr>
              <a:t>Length</a:t>
            </a:r>
            <a:br>
              <a:rPr lang="es-CO" b="1" i="0" dirty="0">
                <a:solidFill>
                  <a:srgbClr val="090A4A"/>
                </a:solidFill>
                <a:effectLst/>
                <a:latin typeface="-apple-system"/>
              </a:rPr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7633A4-61A4-481C-31C8-2EAB6711F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363639"/>
                </a:solidFill>
                <a:effectLst/>
                <a:latin typeface="-apple-system"/>
              </a:rPr>
              <a:t>We can measure the length of an object by using different units like meter, centimeters, feet, kilometers, miles, etc.</a:t>
            </a:r>
            <a:endParaRPr lang="es-CO" dirty="0"/>
          </a:p>
        </p:txBody>
      </p:sp>
      <p:sp>
        <p:nvSpPr>
          <p:cNvPr id="4" name="AutoShape 2" descr="Ruler">
            <a:extLst>
              <a:ext uri="{FF2B5EF4-FFF2-40B4-BE49-F238E27FC236}">
                <a16:creationId xmlns:a16="http://schemas.microsoft.com/office/drawing/2014/main" id="{859FE267-5725-F9A6-BA6A-23E8AF46B2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22DBDCB-6D3C-50FC-55B0-687EEA9DB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0" y="3276600"/>
            <a:ext cx="6286500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971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36FAD2-DFDE-3DD6-D74D-D6BC31F18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718433-F27D-16CF-2991-FC4758D68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AutoShape 2" descr="What are imperial units? | TheSchoolRun">
            <a:extLst>
              <a:ext uri="{FF2B5EF4-FFF2-40B4-BE49-F238E27FC236}">
                <a16:creationId xmlns:a16="http://schemas.microsoft.com/office/drawing/2014/main" id="{649B0C90-14E6-CB3B-567A-BD3A81EC5F7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5" name="AutoShape 4" descr="What are imperial units? | TheSchoolRun">
            <a:extLst>
              <a:ext uri="{FF2B5EF4-FFF2-40B4-BE49-F238E27FC236}">
                <a16:creationId xmlns:a16="http://schemas.microsoft.com/office/drawing/2014/main" id="{495680D5-3919-CEE2-0648-B147B8911E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4C5A574-74FE-2032-6091-E029F256E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829" y="1091406"/>
            <a:ext cx="9493541" cy="403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485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B7E607-C166-27C4-6B2B-22562FA8A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err="1"/>
              <a:t>What</a:t>
            </a:r>
            <a:r>
              <a:rPr lang="es-CO" dirty="0"/>
              <a:t> </a:t>
            </a:r>
            <a:r>
              <a:rPr lang="es-CO" dirty="0" err="1"/>
              <a:t>is</a:t>
            </a:r>
            <a:r>
              <a:rPr lang="es-CO" dirty="0"/>
              <a:t> time?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68A20D-8BB6-63A4-45E1-01E9BB0BB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Time is defined as the continued progress of existence in the past, present and future. Using the unit of time one can measure the existence of events.</a:t>
            </a:r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B494EAD-2D20-AA93-E42C-A1FC9C6CA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813" y="2930526"/>
            <a:ext cx="3738562" cy="373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322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D7B58B-A384-87BB-1C79-1E49B6E5A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ABF23E-00F0-7BC2-2533-00CF54DCB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15EA0C6-D341-B081-FD75-2E33B9C73C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484" y="333376"/>
            <a:ext cx="11389032" cy="584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18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AED722-ED04-733B-DEE9-EBE683692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9412" y="1253331"/>
            <a:ext cx="4624387" cy="4351338"/>
          </a:xfrm>
        </p:spPr>
        <p:txBody>
          <a:bodyPr/>
          <a:lstStyle/>
          <a:p>
            <a:pPr marL="0" indent="0">
              <a:buNone/>
            </a:pPr>
            <a:r>
              <a:rPr lang="es-CO" dirty="0"/>
              <a:t>Samantha can run 150 </a:t>
            </a:r>
            <a:r>
              <a:rPr lang="es-CO" dirty="0" err="1"/>
              <a:t>feet</a:t>
            </a:r>
            <a:r>
              <a:rPr lang="es-CO" dirty="0"/>
              <a:t> in 1 minute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Valerie can run 45 </a:t>
            </a:r>
            <a:r>
              <a:rPr lang="es-CO" dirty="0" err="1"/>
              <a:t>meters</a:t>
            </a:r>
            <a:r>
              <a:rPr lang="es-CO" dirty="0"/>
              <a:t> in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same</a:t>
            </a:r>
            <a:r>
              <a:rPr lang="es-CO" dirty="0"/>
              <a:t> time</a:t>
            </a:r>
          </a:p>
          <a:p>
            <a:pPr marL="0" indent="0">
              <a:buNone/>
            </a:pPr>
            <a:endParaRPr lang="es-CO" dirty="0"/>
          </a:p>
          <a:p>
            <a:pPr marL="0" indent="0" algn="ctr">
              <a:buNone/>
            </a:pPr>
            <a:r>
              <a:rPr lang="es-CO" b="1" dirty="0" err="1"/>
              <a:t>Which</a:t>
            </a:r>
            <a:r>
              <a:rPr lang="es-CO" b="1" dirty="0"/>
              <a:t> </a:t>
            </a:r>
            <a:r>
              <a:rPr lang="es-CO" b="1" dirty="0" err="1"/>
              <a:t>one</a:t>
            </a:r>
            <a:r>
              <a:rPr lang="es-CO" b="1" dirty="0"/>
              <a:t> </a:t>
            </a:r>
            <a:r>
              <a:rPr lang="es-CO" b="1" dirty="0" err="1"/>
              <a:t>runs</a:t>
            </a:r>
            <a:r>
              <a:rPr lang="es-CO" b="1" dirty="0"/>
              <a:t> </a:t>
            </a:r>
            <a:r>
              <a:rPr lang="es-CO" b="1" dirty="0" err="1"/>
              <a:t>faster</a:t>
            </a:r>
            <a:r>
              <a:rPr lang="es-CO" b="1" dirty="0"/>
              <a:t>?</a:t>
            </a:r>
          </a:p>
        </p:txBody>
      </p:sp>
      <p:pic>
        <p:nvPicPr>
          <p:cNvPr id="3074" name="Picture 2" descr="Trans Girls Belong on Girls' Sports Teams">
            <a:extLst>
              <a:ext uri="{FF2B5EF4-FFF2-40B4-BE49-F238E27FC236}">
                <a16:creationId xmlns:a16="http://schemas.microsoft.com/office/drawing/2014/main" id="{5302220F-2B59-7E33-D96E-B515CBB7F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164443"/>
            <a:ext cx="5619750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EA7C410-FEAD-1905-F27E-149575F081BF}"/>
              </a:ext>
            </a:extLst>
          </p:cNvPr>
          <p:cNvSpPr txBox="1"/>
          <p:nvPr/>
        </p:nvSpPr>
        <p:spPr>
          <a:xfrm>
            <a:off x="665018" y="5807424"/>
            <a:ext cx="9712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CO" dirty="0" err="1"/>
              <a:t>Without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use </a:t>
            </a:r>
            <a:r>
              <a:rPr lang="es-CO" dirty="0" err="1"/>
              <a:t>of</a:t>
            </a:r>
            <a:r>
              <a:rPr lang="es-CO" dirty="0"/>
              <a:t> conversión </a:t>
            </a:r>
            <a:r>
              <a:rPr lang="es-CO" dirty="0" err="1"/>
              <a:t>factors</a:t>
            </a:r>
            <a:r>
              <a:rPr lang="es-CO" dirty="0"/>
              <a:t>, </a:t>
            </a:r>
            <a:r>
              <a:rPr lang="es-CO" dirty="0" err="1"/>
              <a:t>there</a:t>
            </a:r>
            <a:r>
              <a:rPr lang="es-CO" dirty="0"/>
              <a:t> </a:t>
            </a:r>
            <a:r>
              <a:rPr lang="es-CO" dirty="0" err="1"/>
              <a:t>is</a:t>
            </a:r>
            <a:r>
              <a:rPr lang="es-CO" dirty="0"/>
              <a:t> </a:t>
            </a:r>
            <a:r>
              <a:rPr lang="es-CO" dirty="0" err="1"/>
              <a:t>not</a:t>
            </a:r>
            <a:r>
              <a:rPr lang="es-CO" dirty="0"/>
              <a:t> </a:t>
            </a:r>
            <a:r>
              <a:rPr lang="es-CO" dirty="0" err="1"/>
              <a:t>way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know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answer</a:t>
            </a:r>
            <a:r>
              <a:rPr lang="es-CO" dirty="0"/>
              <a:t>, </a:t>
            </a:r>
            <a:r>
              <a:rPr lang="es-CO" dirty="0" err="1"/>
              <a:t>the</a:t>
            </a:r>
            <a:r>
              <a:rPr lang="es-CO" dirty="0"/>
              <a:t> data has </a:t>
            </a:r>
            <a:r>
              <a:rPr lang="es-CO" dirty="0" err="1"/>
              <a:t>different</a:t>
            </a:r>
            <a:r>
              <a:rPr lang="es-CO" dirty="0"/>
              <a:t> </a:t>
            </a:r>
            <a:r>
              <a:rPr lang="es-CO" dirty="0" err="1"/>
              <a:t>units</a:t>
            </a:r>
            <a:r>
              <a:rPr lang="es-CO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4801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F68669-0DF1-0CD6-7B0B-C0787A3BC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Verdana" panose="020B0604030504040204" pitchFamily="34" charset="0"/>
              </a:rPr>
              <a:t>A conversion factor is a number used to change one set of units to another, by multiplying or dividing. When a conversion is necessary, the appropriate conversion factor to an equal value must be used. </a:t>
            </a:r>
            <a:endParaRPr lang="es-CO" dirty="0"/>
          </a:p>
        </p:txBody>
      </p:sp>
      <p:pic>
        <p:nvPicPr>
          <p:cNvPr id="1026" name="Picture 2" descr="Cómo cambiar unidades con factor de conversión? para 2° , 3° y 4° ESO">
            <a:extLst>
              <a:ext uri="{FF2B5EF4-FFF2-40B4-BE49-F238E27FC236}">
                <a16:creationId xmlns:a16="http://schemas.microsoft.com/office/drawing/2014/main" id="{776C88F8-83E9-BB37-544D-030D359F4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075" y="2867024"/>
            <a:ext cx="7181850" cy="35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231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F547578C-5E4B-21CD-CB8F-630C19C63FB0}"/>
              </a:ext>
            </a:extLst>
          </p:cNvPr>
          <p:cNvSpPr/>
          <p:nvPr/>
        </p:nvSpPr>
        <p:spPr>
          <a:xfrm>
            <a:off x="4059380" y="4994249"/>
            <a:ext cx="3519055" cy="92825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95C073AD-0025-0E68-A457-10521FAA8FFC}"/>
              </a:ext>
            </a:extLst>
          </p:cNvPr>
          <p:cNvSpPr/>
          <p:nvPr/>
        </p:nvSpPr>
        <p:spPr>
          <a:xfrm>
            <a:off x="4059379" y="3415516"/>
            <a:ext cx="3519055" cy="92825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4E520128-A954-92B2-2D53-3BBE2EC77DCA}"/>
              </a:ext>
            </a:extLst>
          </p:cNvPr>
          <p:cNvSpPr/>
          <p:nvPr/>
        </p:nvSpPr>
        <p:spPr>
          <a:xfrm>
            <a:off x="4059381" y="1877038"/>
            <a:ext cx="3519055" cy="92825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C417B04-FDC5-69F6-FE39-2A62A5735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err="1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Conversion</a:t>
            </a:r>
            <a:r>
              <a:rPr lang="es-CO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</a:t>
            </a:r>
            <a:r>
              <a:rPr lang="es-CO" b="1" dirty="0" err="1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factors</a:t>
            </a:r>
            <a:r>
              <a:rPr lang="es-CO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</a:t>
            </a:r>
            <a:r>
              <a:rPr lang="es-CO" b="1" dirty="0" err="1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have</a:t>
            </a:r>
            <a:r>
              <a:rPr lang="es-CO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2 </a:t>
            </a:r>
            <a:r>
              <a:rPr lang="es-CO" b="1" dirty="0" err="1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parts</a:t>
            </a:r>
            <a:r>
              <a:rPr lang="es-CO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: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7E3B07-5D4D-00D4-23C9-E91E5AEA0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1717494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s-CO" dirty="0"/>
          </a:p>
          <a:p>
            <a:pPr marL="0" indent="0" algn="ctr">
              <a:buNone/>
            </a:pPr>
            <a:r>
              <a:rPr lang="es-CO" dirty="0"/>
              <a:t>1 </a:t>
            </a:r>
            <a:r>
              <a:rPr lang="es-CO" dirty="0" err="1"/>
              <a:t>Dollar</a:t>
            </a:r>
            <a:r>
              <a:rPr lang="es-CO" dirty="0"/>
              <a:t> = 3800 COP</a:t>
            </a:r>
          </a:p>
          <a:p>
            <a:pPr marL="0" indent="0" algn="ctr">
              <a:buNone/>
            </a:pPr>
            <a:endParaRPr lang="es-CO" dirty="0"/>
          </a:p>
          <a:p>
            <a:pPr marL="0" indent="0" algn="ctr">
              <a:buNone/>
            </a:pPr>
            <a:endParaRPr lang="es-CO" dirty="0"/>
          </a:p>
          <a:p>
            <a:pPr marL="0" indent="0" algn="ctr">
              <a:buNone/>
            </a:pPr>
            <a:r>
              <a:rPr lang="es-CO" dirty="0"/>
              <a:t>1 Kg = 1000 g</a:t>
            </a:r>
          </a:p>
          <a:p>
            <a:pPr marL="0" indent="0" algn="ctr">
              <a:buNone/>
            </a:pPr>
            <a:endParaRPr lang="es-CO" dirty="0"/>
          </a:p>
          <a:p>
            <a:pPr marL="0" indent="0" algn="ctr">
              <a:buNone/>
            </a:pPr>
            <a:endParaRPr lang="es-CO" dirty="0"/>
          </a:p>
          <a:p>
            <a:pPr marL="0" indent="0" algn="ctr">
              <a:buNone/>
            </a:pPr>
            <a:r>
              <a:rPr lang="es-CO" dirty="0"/>
              <a:t>1 </a:t>
            </a:r>
            <a:r>
              <a:rPr lang="es-CO" dirty="0" err="1"/>
              <a:t>hour</a:t>
            </a:r>
            <a:r>
              <a:rPr lang="es-CO" dirty="0"/>
              <a:t> = 60 min</a:t>
            </a:r>
          </a:p>
        </p:txBody>
      </p:sp>
    </p:spTree>
    <p:extLst>
      <p:ext uri="{BB962C8B-B14F-4D97-AF65-F5344CB8AC3E}">
        <p14:creationId xmlns:p14="http://schemas.microsoft.com/office/powerpoint/2010/main" val="3270333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81629E-A84D-9705-D582-FE4C5C4F7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C94173-F454-1BAD-E5AF-7413A6C43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2050" name="Picture 2" descr="Conversiones Super facil - Conversiones para principiantes - YouTube">
            <a:extLst>
              <a:ext uri="{FF2B5EF4-FFF2-40B4-BE49-F238E27FC236}">
                <a16:creationId xmlns:a16="http://schemas.microsoft.com/office/drawing/2014/main" id="{0407ECD1-11A0-6453-8620-CF21AFF49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01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6F168-E425-F08C-D668-AEFD784C5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238"/>
            <a:ext cx="10515600" cy="1325563"/>
          </a:xfrm>
        </p:spPr>
        <p:txBody>
          <a:bodyPr/>
          <a:lstStyle/>
          <a:p>
            <a:pPr algn="ctr"/>
            <a:r>
              <a:rPr lang="es-CO" b="1" u="sng" dirty="0" err="1">
                <a:solidFill>
                  <a:srgbClr val="00B0F0"/>
                </a:solidFill>
              </a:rPr>
              <a:t>Conversion</a:t>
            </a:r>
            <a:r>
              <a:rPr lang="es-CO" b="1" u="sng" dirty="0">
                <a:solidFill>
                  <a:srgbClr val="00B0F0"/>
                </a:solidFill>
              </a:rPr>
              <a:t> </a:t>
            </a:r>
            <a:r>
              <a:rPr lang="es-CO" b="1" u="sng" dirty="0" err="1">
                <a:solidFill>
                  <a:srgbClr val="00B0F0"/>
                </a:solidFill>
              </a:rPr>
              <a:t>Factors</a:t>
            </a:r>
            <a:r>
              <a:rPr lang="es-CO" b="1" u="sng" dirty="0">
                <a:solidFill>
                  <a:srgbClr val="00B0F0"/>
                </a:solidFill>
              </a:rPr>
              <a:t> STEP BY STEP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12065A-3DE8-42E1-6313-11F3B92AC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025"/>
            <a:ext cx="10515600" cy="53927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 err="1">
                <a:solidFill>
                  <a:srgbClr val="00B0F0"/>
                </a:solidFill>
              </a:rPr>
              <a:t>Exercise</a:t>
            </a:r>
            <a:r>
              <a:rPr lang="es-CO" b="1" dirty="0">
                <a:solidFill>
                  <a:srgbClr val="00B0F0"/>
                </a:solidFill>
              </a:rPr>
              <a:t>:  </a:t>
            </a:r>
            <a:r>
              <a:rPr lang="es-CO" dirty="0" err="1"/>
              <a:t>Convert</a:t>
            </a:r>
            <a:r>
              <a:rPr lang="es-CO" dirty="0"/>
              <a:t> 3 </a:t>
            </a:r>
            <a:r>
              <a:rPr lang="es-CO" dirty="0" err="1"/>
              <a:t>meters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centimeters</a:t>
            </a:r>
            <a:endParaRPr lang="es-CO" dirty="0"/>
          </a:p>
          <a:p>
            <a:pPr marL="0" indent="0">
              <a:buNone/>
            </a:pPr>
            <a:endParaRPr lang="es-CO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1) </a:t>
            </a:r>
            <a:r>
              <a:rPr lang="es-CO" dirty="0" err="1"/>
              <a:t>Write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value</a:t>
            </a:r>
            <a:r>
              <a:rPr lang="es-CO" dirty="0"/>
              <a:t> </a:t>
            </a:r>
            <a:r>
              <a:rPr lang="es-CO" dirty="0" err="1"/>
              <a:t>you</a:t>
            </a:r>
            <a:r>
              <a:rPr lang="es-CO" dirty="0"/>
              <a:t> </a:t>
            </a:r>
            <a:r>
              <a:rPr lang="es-CO" dirty="0" err="1"/>
              <a:t>want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convert</a:t>
            </a:r>
            <a:r>
              <a:rPr lang="es-CO" dirty="0"/>
              <a:t> </a:t>
            </a:r>
            <a:r>
              <a:rPr lang="es-CO" dirty="0" err="1"/>
              <a:t>with</a:t>
            </a:r>
            <a:r>
              <a:rPr lang="es-CO" dirty="0"/>
              <a:t> </a:t>
            </a:r>
            <a:r>
              <a:rPr lang="es-CO" dirty="0" err="1"/>
              <a:t>its</a:t>
            </a:r>
            <a:r>
              <a:rPr lang="es-CO" dirty="0"/>
              <a:t> </a:t>
            </a:r>
            <a:r>
              <a:rPr lang="es-CO" dirty="0" err="1"/>
              <a:t>units</a:t>
            </a:r>
            <a:r>
              <a:rPr lang="es-CO" dirty="0"/>
              <a:t>:</a:t>
            </a:r>
          </a:p>
          <a:p>
            <a:pPr marL="514350" indent="-514350">
              <a:buAutoNum type="arabicParenR"/>
            </a:pPr>
            <a:endParaRPr lang="es-CO" dirty="0"/>
          </a:p>
          <a:p>
            <a:pPr marL="0" indent="0">
              <a:buNone/>
            </a:pPr>
            <a:r>
              <a:rPr lang="es-CO" b="1" dirty="0">
                <a:solidFill>
                  <a:srgbClr val="00B0F0"/>
                </a:solidFill>
              </a:rPr>
              <a:t>     </a:t>
            </a:r>
            <a:r>
              <a:rPr lang="es-CO" dirty="0"/>
              <a:t>3m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2) </a:t>
            </a:r>
            <a:r>
              <a:rPr lang="es-CO" dirty="0" err="1"/>
              <a:t>Then</a:t>
            </a:r>
            <a:r>
              <a:rPr lang="es-CO" dirty="0"/>
              <a:t>, </a:t>
            </a:r>
            <a:r>
              <a:rPr lang="es-CO" dirty="0" err="1"/>
              <a:t>write</a:t>
            </a:r>
            <a:r>
              <a:rPr lang="es-CO" dirty="0"/>
              <a:t> a </a:t>
            </a:r>
            <a:r>
              <a:rPr lang="es-CO" dirty="0" err="1"/>
              <a:t>multiplication</a:t>
            </a:r>
            <a:r>
              <a:rPr lang="es-CO" dirty="0"/>
              <a:t> </a:t>
            </a:r>
            <a:r>
              <a:rPr lang="es-CO" dirty="0" err="1"/>
              <a:t>sign</a:t>
            </a:r>
            <a:r>
              <a:rPr lang="es-CO" dirty="0"/>
              <a:t> and a line in </a:t>
            </a:r>
            <a:r>
              <a:rPr lang="es-CO" dirty="0" err="1"/>
              <a:t>which</a:t>
            </a:r>
            <a:r>
              <a:rPr lang="es-CO" dirty="0"/>
              <a:t> </a:t>
            </a:r>
            <a:r>
              <a:rPr lang="es-CO" dirty="0" err="1"/>
              <a:t>you</a:t>
            </a:r>
            <a:r>
              <a:rPr lang="es-CO" dirty="0"/>
              <a:t> </a:t>
            </a:r>
            <a:r>
              <a:rPr lang="es-CO" dirty="0" err="1"/>
              <a:t>will</a:t>
            </a:r>
            <a:r>
              <a:rPr lang="es-CO" dirty="0"/>
              <a:t> </a:t>
            </a:r>
            <a:r>
              <a:rPr lang="es-CO" dirty="0" err="1"/>
              <a:t>write</a:t>
            </a:r>
            <a:r>
              <a:rPr lang="es-CO" dirty="0"/>
              <a:t>     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conversion</a:t>
            </a:r>
            <a:r>
              <a:rPr lang="es-CO" dirty="0"/>
              <a:t> factor:</a:t>
            </a:r>
          </a:p>
          <a:p>
            <a:pPr marL="514350" indent="-514350">
              <a:buAutoNum type="arabicParenR"/>
            </a:pPr>
            <a:endParaRPr lang="es-CO" dirty="0"/>
          </a:p>
          <a:p>
            <a:pPr marL="0" indent="0">
              <a:buNone/>
            </a:pPr>
            <a:r>
              <a:rPr lang="es-CO" dirty="0"/>
              <a:t>     3m X __________</a:t>
            </a:r>
          </a:p>
        </p:txBody>
      </p:sp>
    </p:spTree>
    <p:extLst>
      <p:ext uri="{BB962C8B-B14F-4D97-AF65-F5344CB8AC3E}">
        <p14:creationId xmlns:p14="http://schemas.microsoft.com/office/powerpoint/2010/main" val="1163210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596C09-C98A-942C-17C5-C269D61F4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5300"/>
            <a:ext cx="10515600" cy="5618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3) </a:t>
            </a:r>
            <a:r>
              <a:rPr lang="es-CO" dirty="0" err="1"/>
              <a:t>Write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conversion</a:t>
            </a:r>
            <a:r>
              <a:rPr lang="es-CO" dirty="0"/>
              <a:t> factor in a </a:t>
            </a:r>
            <a:r>
              <a:rPr lang="es-CO" dirty="0" err="1"/>
              <a:t>way</a:t>
            </a:r>
            <a:r>
              <a:rPr lang="es-CO" dirty="0"/>
              <a:t> </a:t>
            </a:r>
            <a:r>
              <a:rPr lang="es-CO" dirty="0" err="1"/>
              <a:t>that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unit</a:t>
            </a:r>
            <a:r>
              <a:rPr lang="es-CO" dirty="0"/>
              <a:t> </a:t>
            </a:r>
            <a:r>
              <a:rPr lang="es-CO" dirty="0" err="1"/>
              <a:t>you</a:t>
            </a:r>
            <a:r>
              <a:rPr lang="es-CO" dirty="0"/>
              <a:t> </a:t>
            </a:r>
            <a:r>
              <a:rPr lang="es-CO" dirty="0" err="1"/>
              <a:t>want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convert</a:t>
            </a:r>
            <a:r>
              <a:rPr lang="es-CO" dirty="0"/>
              <a:t> </a:t>
            </a:r>
            <a:r>
              <a:rPr lang="es-CO" dirty="0" err="1"/>
              <a:t>is</a:t>
            </a:r>
            <a:r>
              <a:rPr lang="es-CO" dirty="0"/>
              <a:t> in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opposite</a:t>
            </a:r>
            <a:r>
              <a:rPr lang="es-CO" dirty="0"/>
              <a:t> </a:t>
            </a:r>
            <a:r>
              <a:rPr lang="es-CO" dirty="0" err="1"/>
              <a:t>side</a:t>
            </a:r>
            <a:r>
              <a:rPr lang="es-CO" dirty="0"/>
              <a:t> </a:t>
            </a:r>
            <a:r>
              <a:rPr lang="es-CO" dirty="0" err="1"/>
              <a:t>with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same</a:t>
            </a:r>
            <a:r>
              <a:rPr lang="es-CO" dirty="0"/>
              <a:t> </a:t>
            </a:r>
            <a:r>
              <a:rPr lang="es-CO" dirty="0" err="1"/>
              <a:t>unit</a:t>
            </a:r>
            <a:r>
              <a:rPr lang="es-CO" dirty="0"/>
              <a:t>: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conversion</a:t>
            </a:r>
            <a:r>
              <a:rPr lang="es-CO" dirty="0"/>
              <a:t> factor </a:t>
            </a:r>
            <a:r>
              <a:rPr lang="es-CO" dirty="0" err="1"/>
              <a:t>is</a:t>
            </a:r>
            <a:r>
              <a:rPr lang="es-CO" dirty="0"/>
              <a:t>:                    1 meter  = 100 cm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3m      X      100 cm </a:t>
            </a:r>
          </a:p>
          <a:p>
            <a:pPr marL="0" indent="0">
              <a:buNone/>
            </a:pPr>
            <a:r>
              <a:rPr lang="es-CO" dirty="0"/>
              <a:t>                         1m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4) </a:t>
            </a:r>
            <a:r>
              <a:rPr lang="es-CO" dirty="0" err="1"/>
              <a:t>Then</a:t>
            </a:r>
            <a:r>
              <a:rPr lang="es-CO" dirty="0"/>
              <a:t>, cancel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units</a:t>
            </a:r>
            <a:r>
              <a:rPr lang="es-CO" dirty="0"/>
              <a:t> </a:t>
            </a:r>
            <a:r>
              <a:rPr lang="es-CO" dirty="0" err="1"/>
              <a:t>that</a:t>
            </a:r>
            <a:r>
              <a:rPr lang="es-CO" dirty="0"/>
              <a:t> are </a:t>
            </a:r>
            <a:r>
              <a:rPr lang="es-CO" dirty="0" err="1"/>
              <a:t>equal</a:t>
            </a:r>
            <a:r>
              <a:rPr lang="es-CO" dirty="0"/>
              <a:t> and are in </a:t>
            </a:r>
            <a:r>
              <a:rPr lang="es-CO" dirty="0" err="1"/>
              <a:t>opposite</a:t>
            </a:r>
            <a:r>
              <a:rPr lang="es-CO" dirty="0"/>
              <a:t> </a:t>
            </a:r>
            <a:r>
              <a:rPr lang="es-CO" dirty="0" err="1"/>
              <a:t>sides</a:t>
            </a:r>
            <a:r>
              <a:rPr lang="es-CO" dirty="0"/>
              <a:t>: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3m      X      100 cm </a:t>
            </a:r>
          </a:p>
          <a:p>
            <a:pPr marL="0" indent="0">
              <a:buNone/>
            </a:pPr>
            <a:r>
              <a:rPr lang="es-CO" dirty="0"/>
              <a:t>                         1m</a:t>
            </a:r>
          </a:p>
          <a:p>
            <a:pPr marL="0" indent="0">
              <a:buNone/>
            </a:pPr>
            <a:endParaRPr lang="es-CO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616A7913-F0D2-870A-A0CA-4B3451D69DAF}"/>
              </a:ext>
            </a:extLst>
          </p:cNvPr>
          <p:cNvCxnSpPr/>
          <p:nvPr/>
        </p:nvCxnSpPr>
        <p:spPr>
          <a:xfrm>
            <a:off x="2505075" y="3152775"/>
            <a:ext cx="1282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1F801064-E6E9-FDAC-8F36-4396AC0243B3}"/>
              </a:ext>
            </a:extLst>
          </p:cNvPr>
          <p:cNvCxnSpPr/>
          <p:nvPr/>
        </p:nvCxnSpPr>
        <p:spPr>
          <a:xfrm>
            <a:off x="2463800" y="5592762"/>
            <a:ext cx="1282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4A9A71BD-6786-CBB6-3CE1-13F54D870CCE}"/>
              </a:ext>
            </a:extLst>
          </p:cNvPr>
          <p:cNvCxnSpPr/>
          <p:nvPr/>
        </p:nvCxnSpPr>
        <p:spPr>
          <a:xfrm flipH="1">
            <a:off x="1120775" y="5173662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B5F3A7F1-0851-E880-96A3-4BD4230EEBE1}"/>
              </a:ext>
            </a:extLst>
          </p:cNvPr>
          <p:cNvCxnSpPr/>
          <p:nvPr/>
        </p:nvCxnSpPr>
        <p:spPr>
          <a:xfrm flipH="1">
            <a:off x="3105150" y="5662612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>
            <a:extLst>
              <a:ext uri="{FF2B5EF4-FFF2-40B4-BE49-F238E27FC236}">
                <a16:creationId xmlns:a16="http://schemas.microsoft.com/office/drawing/2014/main" id="{EE82995F-A1C6-1C27-E7C0-0F9176842474}"/>
              </a:ext>
            </a:extLst>
          </p:cNvPr>
          <p:cNvSpPr/>
          <p:nvPr/>
        </p:nvSpPr>
        <p:spPr>
          <a:xfrm>
            <a:off x="5683250" y="1579563"/>
            <a:ext cx="3568700" cy="95250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171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400D20-5943-C89F-27E0-86D3BBF84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2600"/>
            <a:ext cx="10515600" cy="5694363"/>
          </a:xfrm>
        </p:spPr>
        <p:txBody>
          <a:bodyPr/>
          <a:lstStyle/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5) </a:t>
            </a:r>
            <a:r>
              <a:rPr lang="es-CO" dirty="0" err="1"/>
              <a:t>Then</a:t>
            </a:r>
            <a:r>
              <a:rPr lang="es-CO" dirty="0"/>
              <a:t> </a:t>
            </a:r>
            <a:r>
              <a:rPr lang="es-CO" dirty="0" err="1"/>
              <a:t>you</a:t>
            </a:r>
            <a:r>
              <a:rPr lang="es-CO" dirty="0"/>
              <a:t> </a:t>
            </a:r>
            <a:r>
              <a:rPr lang="es-CO" dirty="0" err="1"/>
              <a:t>have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multiply</a:t>
            </a:r>
            <a:r>
              <a:rPr lang="es-CO" dirty="0"/>
              <a:t> and divide </a:t>
            </a:r>
            <a:r>
              <a:rPr lang="es-CO" dirty="0" err="1"/>
              <a:t>like</a:t>
            </a:r>
            <a:r>
              <a:rPr lang="es-CO" dirty="0"/>
              <a:t> </a:t>
            </a:r>
            <a:r>
              <a:rPr lang="es-CO" dirty="0" err="1"/>
              <a:t>this</a:t>
            </a:r>
            <a:r>
              <a:rPr lang="es-CO" dirty="0"/>
              <a:t>: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3m      X      100 cm            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number</a:t>
            </a:r>
            <a:r>
              <a:rPr lang="es-CO" dirty="0"/>
              <a:t> </a:t>
            </a:r>
            <a:r>
              <a:rPr lang="es-CO" dirty="0" err="1"/>
              <a:t>multiplies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numerator</a:t>
            </a:r>
            <a:endParaRPr lang="es-CO" dirty="0"/>
          </a:p>
          <a:p>
            <a:pPr marL="0" indent="0">
              <a:buNone/>
            </a:pPr>
            <a:r>
              <a:rPr lang="es-CO" dirty="0"/>
              <a:t>                         1m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6) </a:t>
            </a:r>
            <a:r>
              <a:rPr lang="es-CO" dirty="0"/>
              <a:t>And </a:t>
            </a:r>
            <a:r>
              <a:rPr lang="es-CO" dirty="0" err="1"/>
              <a:t>then</a:t>
            </a:r>
            <a:r>
              <a:rPr lang="es-CO" dirty="0"/>
              <a:t>, </a:t>
            </a:r>
            <a:r>
              <a:rPr lang="es-CO" dirty="0" err="1"/>
              <a:t>it’s</a:t>
            </a:r>
            <a:r>
              <a:rPr lang="es-CO" dirty="0"/>
              <a:t> </a:t>
            </a:r>
            <a:r>
              <a:rPr lang="es-CO" dirty="0" err="1"/>
              <a:t>divided</a:t>
            </a:r>
            <a:r>
              <a:rPr lang="es-CO" dirty="0"/>
              <a:t> </a:t>
            </a:r>
            <a:r>
              <a:rPr lang="es-CO" dirty="0" err="1"/>
              <a:t>by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denominator</a:t>
            </a:r>
            <a:r>
              <a:rPr lang="es-CO" dirty="0"/>
              <a:t>: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300 cm                        </a:t>
            </a:r>
            <a:r>
              <a:rPr lang="es-CO" dirty="0" err="1"/>
              <a:t>Divided</a:t>
            </a:r>
            <a:r>
              <a:rPr lang="es-CO" dirty="0"/>
              <a:t> </a:t>
            </a:r>
            <a:r>
              <a:rPr lang="es-CO" dirty="0" err="1"/>
              <a:t>by</a:t>
            </a:r>
            <a:endParaRPr lang="es-CO" dirty="0"/>
          </a:p>
          <a:p>
            <a:pPr marL="0" indent="0">
              <a:buNone/>
            </a:pPr>
            <a:r>
              <a:rPr lang="es-CO" dirty="0"/>
              <a:t>      1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7136E61F-0433-8B3F-92CE-C2BABB7F5540}"/>
              </a:ext>
            </a:extLst>
          </p:cNvPr>
          <p:cNvCxnSpPr/>
          <p:nvPr/>
        </p:nvCxnSpPr>
        <p:spPr>
          <a:xfrm>
            <a:off x="2451100" y="2470150"/>
            <a:ext cx="1282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FB08A9B-9074-E28B-7D0F-6271834742AE}"/>
              </a:ext>
            </a:extLst>
          </p:cNvPr>
          <p:cNvCxnSpPr/>
          <p:nvPr/>
        </p:nvCxnSpPr>
        <p:spPr>
          <a:xfrm flipH="1">
            <a:off x="1117600" y="2000250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017474A0-098D-3485-6444-786F782E23C9}"/>
              </a:ext>
            </a:extLst>
          </p:cNvPr>
          <p:cNvCxnSpPr/>
          <p:nvPr/>
        </p:nvCxnSpPr>
        <p:spPr>
          <a:xfrm flipH="1">
            <a:off x="3092450" y="2590800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lecha: circular 6">
            <a:extLst>
              <a:ext uri="{FF2B5EF4-FFF2-40B4-BE49-F238E27FC236}">
                <a16:creationId xmlns:a16="http://schemas.microsoft.com/office/drawing/2014/main" id="{9DE70ABB-ED68-13A2-F0F8-2CA70F9C46DC}"/>
              </a:ext>
            </a:extLst>
          </p:cNvPr>
          <p:cNvSpPr/>
          <p:nvPr/>
        </p:nvSpPr>
        <p:spPr>
          <a:xfrm>
            <a:off x="1117600" y="1092200"/>
            <a:ext cx="1606550" cy="14986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8B02E6B1-8D52-3F1A-AEFF-8C45EB1CBBBC}"/>
              </a:ext>
            </a:extLst>
          </p:cNvPr>
          <p:cNvCxnSpPr/>
          <p:nvPr/>
        </p:nvCxnSpPr>
        <p:spPr>
          <a:xfrm>
            <a:off x="838200" y="5035550"/>
            <a:ext cx="1282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echa: circular 8">
            <a:extLst>
              <a:ext uri="{FF2B5EF4-FFF2-40B4-BE49-F238E27FC236}">
                <a16:creationId xmlns:a16="http://schemas.microsoft.com/office/drawing/2014/main" id="{21343613-90EB-42AC-8CE9-F8AC2BF68623}"/>
              </a:ext>
            </a:extLst>
          </p:cNvPr>
          <p:cNvSpPr/>
          <p:nvPr/>
        </p:nvSpPr>
        <p:spPr>
          <a:xfrm rot="5400000">
            <a:off x="1930400" y="4660900"/>
            <a:ext cx="730250" cy="7493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991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95AFE2-FA24-FAC6-520D-318471E2D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7400"/>
            <a:ext cx="10515600" cy="5389563"/>
          </a:xfrm>
        </p:spPr>
        <p:txBody>
          <a:bodyPr/>
          <a:lstStyle/>
          <a:p>
            <a:pPr marL="0" indent="0">
              <a:buNone/>
            </a:pPr>
            <a:r>
              <a:rPr lang="es-CO" dirty="0"/>
              <a:t>7) </a:t>
            </a:r>
            <a:r>
              <a:rPr lang="es-CO" dirty="0" err="1"/>
              <a:t>Finally</a:t>
            </a:r>
            <a:r>
              <a:rPr lang="es-CO" dirty="0"/>
              <a:t>,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result</a:t>
            </a:r>
            <a:r>
              <a:rPr lang="es-CO" dirty="0"/>
              <a:t> has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unit</a:t>
            </a:r>
            <a:r>
              <a:rPr lang="es-CO" dirty="0"/>
              <a:t> </a:t>
            </a:r>
            <a:r>
              <a:rPr lang="es-CO" dirty="0" err="1"/>
              <a:t>that</a:t>
            </a:r>
            <a:r>
              <a:rPr lang="es-CO" dirty="0"/>
              <a:t> </a:t>
            </a:r>
            <a:r>
              <a:rPr lang="es-CO" dirty="0" err="1"/>
              <a:t>wasn’t</a:t>
            </a:r>
            <a:r>
              <a:rPr lang="es-CO" dirty="0"/>
              <a:t> </a:t>
            </a:r>
            <a:r>
              <a:rPr lang="es-CO" dirty="0" err="1"/>
              <a:t>cancelled</a:t>
            </a:r>
            <a:r>
              <a:rPr lang="es-CO" dirty="0"/>
              <a:t>: 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3m      X      100 cm       =      300 cm</a:t>
            </a:r>
          </a:p>
          <a:p>
            <a:pPr marL="0" indent="0">
              <a:buNone/>
            </a:pPr>
            <a:r>
              <a:rPr lang="es-CO" dirty="0"/>
              <a:t>                       1m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28BA8558-260D-46F8-C42F-CA5A466CEAE6}"/>
              </a:ext>
            </a:extLst>
          </p:cNvPr>
          <p:cNvCxnSpPr/>
          <p:nvPr/>
        </p:nvCxnSpPr>
        <p:spPr>
          <a:xfrm>
            <a:off x="2479675" y="2270126"/>
            <a:ext cx="1282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30813D9-D818-0E47-22B5-756641F77ACE}"/>
              </a:ext>
            </a:extLst>
          </p:cNvPr>
          <p:cNvCxnSpPr/>
          <p:nvPr/>
        </p:nvCxnSpPr>
        <p:spPr>
          <a:xfrm flipH="1">
            <a:off x="1117600" y="1828802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1E6088D-D4B4-60EB-A740-771AE590B915}"/>
              </a:ext>
            </a:extLst>
          </p:cNvPr>
          <p:cNvCxnSpPr/>
          <p:nvPr/>
        </p:nvCxnSpPr>
        <p:spPr>
          <a:xfrm flipH="1">
            <a:off x="2974983" y="2357448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Premium Vector | Funny cartoon character lemon is afraid that juice is  being squeezed out of it. easy peasy lemon squeezy.">
            <a:extLst>
              <a:ext uri="{FF2B5EF4-FFF2-40B4-BE49-F238E27FC236}">
                <a16:creationId xmlns:a16="http://schemas.microsoft.com/office/drawing/2014/main" id="{3002B809-CB94-AF43-4FDC-AECB7985E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288" y="3062288"/>
            <a:ext cx="3795712" cy="3795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00421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425</Words>
  <Application>Microsoft Office PowerPoint</Application>
  <PresentationFormat>Panorámica</PresentationFormat>
  <Paragraphs>71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9" baseType="lpstr">
      <vt:lpstr>ADLaM Display</vt:lpstr>
      <vt:lpstr>-apple-system</vt:lpstr>
      <vt:lpstr>AR DARLING</vt:lpstr>
      <vt:lpstr>Arial</vt:lpstr>
      <vt:lpstr>Calibri</vt:lpstr>
      <vt:lpstr>Calibri Light</vt:lpstr>
      <vt:lpstr>Comic Sans MS</vt:lpstr>
      <vt:lpstr>Roboto</vt:lpstr>
      <vt:lpstr>Verdana</vt:lpstr>
      <vt:lpstr>Tema de Office</vt:lpstr>
      <vt:lpstr>Intro to Conversion factors</vt:lpstr>
      <vt:lpstr>Presentación de PowerPoint</vt:lpstr>
      <vt:lpstr>Presentación de PowerPoint</vt:lpstr>
      <vt:lpstr>Conversion factors have 2 parts: </vt:lpstr>
      <vt:lpstr>Presentación de PowerPoint</vt:lpstr>
      <vt:lpstr>Conversion Factors STEP BY STEP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Length</vt:lpstr>
      <vt:lpstr>What is the name of the instrument we use to measure lenth?</vt:lpstr>
      <vt:lpstr>Units to Measure Length </vt:lpstr>
      <vt:lpstr>Presentación de PowerPoint</vt:lpstr>
      <vt:lpstr>What is time?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Conversion factors</dc:title>
  <dc:creator>Lina Marcela</dc:creator>
  <cp:lastModifiedBy>Lina Marcela Mafla Orozco</cp:lastModifiedBy>
  <cp:revision>14</cp:revision>
  <dcterms:created xsi:type="dcterms:W3CDTF">2022-11-11T14:12:31Z</dcterms:created>
  <dcterms:modified xsi:type="dcterms:W3CDTF">2025-11-12T11:01:16Z</dcterms:modified>
</cp:coreProperties>
</file>